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22" r:id="rId2"/>
    <p:sldId id="342" r:id="rId3"/>
    <p:sldId id="343" r:id="rId4"/>
    <p:sldId id="344" r:id="rId5"/>
    <p:sldId id="345" r:id="rId6"/>
    <p:sldId id="323" r:id="rId7"/>
    <p:sldId id="339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40" r:id="rId16"/>
    <p:sldId id="341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82" autoAdjust="0"/>
    <p:restoredTop sz="94660"/>
  </p:normalViewPr>
  <p:slideViewPr>
    <p:cSldViewPr>
      <p:cViewPr>
        <p:scale>
          <a:sx n="125" d="100"/>
          <a:sy n="125" d="100"/>
        </p:scale>
        <p:origin x="-312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94005-5635-4437-8201-190AD5E5B1CC}" type="datetimeFigureOut">
              <a:rPr lang="en-US" smtClean="0"/>
              <a:t>6/14/18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FCFAC-60D8-479F-888F-BB47A85A0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91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8ACB2-3B1A-41F9-8471-5F6091D56E2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40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013D-D768-427B-B823-21CF93381955}" type="datetimeFigureOut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EF4F-65AB-4231-9D11-02EEFAD4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51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013D-D768-427B-B823-21CF93381955}" type="datetimeFigureOut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EF4F-65AB-4231-9D11-02EEFAD4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5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013D-D768-427B-B823-21CF93381955}" type="datetimeFigureOut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EF4F-65AB-4231-9D11-02EEFAD4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02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013D-D768-427B-B823-21CF93381955}" type="datetimeFigureOut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EF4F-65AB-4231-9D11-02EEFAD4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3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013D-D768-427B-B823-21CF93381955}" type="datetimeFigureOut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EF4F-65AB-4231-9D11-02EEFAD4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2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013D-D768-427B-B823-21CF93381955}" type="datetimeFigureOut">
              <a:rPr lang="en-US" smtClean="0"/>
              <a:t>6/14/18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EF4F-65AB-4231-9D11-02EEFAD4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64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013D-D768-427B-B823-21CF93381955}" type="datetimeFigureOut">
              <a:rPr lang="en-US" smtClean="0"/>
              <a:t>6/14/18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EF4F-65AB-4231-9D11-02EEFAD4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013D-D768-427B-B823-21CF93381955}" type="datetimeFigureOut">
              <a:rPr lang="en-US" smtClean="0"/>
              <a:t>6/14/18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EF4F-65AB-4231-9D11-02EEFAD4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06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013D-D768-427B-B823-21CF93381955}" type="datetimeFigureOut">
              <a:rPr lang="en-US" smtClean="0"/>
              <a:t>6/14/18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EF4F-65AB-4231-9D11-02EEFAD4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20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013D-D768-427B-B823-21CF93381955}" type="datetimeFigureOut">
              <a:rPr lang="en-US" smtClean="0"/>
              <a:t>6/14/18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EF4F-65AB-4231-9D11-02EEFAD4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3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013D-D768-427B-B823-21CF93381955}" type="datetimeFigureOut">
              <a:rPr lang="en-US" smtClean="0"/>
              <a:t>6/14/18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EF4F-65AB-4231-9D11-02EEFAD4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0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E013D-D768-427B-B823-21CF93381955}" type="datetimeFigureOut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DEF4F-65AB-4231-9D11-02EEFAD4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1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rigory.us/" TargetMode="External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0.png"/><Relationship Id="rId5" Type="http://schemas.openxmlformats.org/officeDocument/2006/relationships/image" Target="../media/image120.png"/><Relationship Id="rId6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png"/><Relationship Id="rId6" Type="http://schemas.openxmlformats.org/officeDocument/2006/relationships/image" Target="../media/image6.jpg"/><Relationship Id="rId7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603" y="2404765"/>
            <a:ext cx="2141133" cy="1784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59" y="292555"/>
            <a:ext cx="8794791" cy="2030348"/>
          </a:xfrm>
        </p:spPr>
        <p:txBody>
          <a:bodyPr anchor="ctr">
            <a:no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Badger Rampage: Multi-Dimensional</a:t>
            </a:r>
            <a:b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Balanced Partitioning</a:t>
            </a:r>
            <a:b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Facebook-scale Graphs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240" y="4189042"/>
            <a:ext cx="8947190" cy="27432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Dmitry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Avdyukhin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(Indiana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University),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Sergey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Pupyrev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Facebook)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1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100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Workshop on Local Algorithms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MIT, June 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14, 2018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667000"/>
            <a:ext cx="532180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err="1">
                <a:latin typeface="Calibri" panose="020F0502020204030204" pitchFamily="34" charset="0"/>
                <a:cs typeface="Calibri" panose="020F0502020204030204" pitchFamily="34" charset="0"/>
              </a:rPr>
              <a:t>Grigory</a:t>
            </a: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latin typeface="Calibri" panose="020F0502020204030204" pitchFamily="34" charset="0"/>
                <a:cs typeface="Calibri" panose="020F0502020204030204" pitchFamily="34" charset="0"/>
              </a:rPr>
              <a:t>Yaroslavtsev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(Indiana University, Bloomington</a:t>
            </a:r>
            <a:r>
              <a:rPr lang="en-US" sz="27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en-US" sz="2700" b="1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http://grigory.us/</a:t>
            </a:r>
            <a:r>
              <a:rPr lang="en-US" sz="27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blog</a:t>
            </a:r>
            <a:endParaRPr lang="en-US" sz="27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648200"/>
            <a:ext cx="1478622" cy="1478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544" y="4663611"/>
            <a:ext cx="1478451" cy="147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1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Multidimensional Balanced Graph Partitioning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828800"/>
                <a:ext cx="8458200" cy="46482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Balance according to multiple weights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≥0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Each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has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dirty="0" smtClean="0"/>
                  <a:t> weights: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L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et</m:t>
                    </m:r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for 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1±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 smtClean="0"/>
                  <a:t> for each part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Balanced graph partitioning: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charset="0"/>
                      </a:rPr>
                      <m:t>𝒅</m:t>
                    </m:r>
                    <m:r>
                      <a:rPr lang="en-US" b="0" i="0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1</m:t>
                    </m:r>
                    <m:r>
                      <a:rPr lang="en-US" b="0" i="0" smtClean="0">
                        <a:latin typeface="Cambria Math" charset="0"/>
                      </a:rPr>
                      <m:t>, </m:t>
                    </m:r>
                    <m:r>
                      <a:rPr lang="en-US" b="0" i="1" smtClean="0">
                        <a:latin typeface="Cambria Math" charset="0"/>
                      </a:rPr>
                      <m:t>∀</m:t>
                    </m:r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  <m:r>
                      <a:rPr lang="en-US" b="0" i="1" smtClean="0">
                        <a:latin typeface="Cambria Math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i="1" dirty="0" smtClean="0"/>
              </a:p>
              <a:p>
                <a:r>
                  <a:rPr lang="en-US" dirty="0" smtClean="0"/>
                  <a:t>Balance of the sum of degrees in each part:</a:t>
                </a:r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deg</m:t>
                    </m:r>
                    <m:r>
                      <a:rPr lang="en-US" i="1">
                        <a:latin typeface="Cambria Math" charset="0"/>
                      </a:rPr>
                      <m:t>⁡(</m:t>
                    </m:r>
                    <m:r>
                      <a:rPr lang="en-US" i="1">
                        <a:latin typeface="Cambria Math" charset="0"/>
                      </a:rPr>
                      <m:t>𝑖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Note</a:t>
                </a:r>
                <a:r>
                  <a:rPr lang="en-US" dirty="0" smtClean="0"/>
                  <a:t>: can be impossible as weights are unrelated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828800"/>
                <a:ext cx="8458200" cy="4648200"/>
              </a:xfrm>
              <a:blipFill rotWithShape="0">
                <a:blip r:embed="rId2"/>
                <a:stretch>
                  <a:fillRect l="-1514" t="-1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618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Existing approaches are combinatorial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105400"/>
          </a:xfrm>
        </p:spPr>
        <p:txBody>
          <a:bodyPr/>
          <a:lstStyle/>
          <a:p>
            <a:r>
              <a:rPr lang="en-US" dirty="0" smtClean="0"/>
              <a:t>Local search, branch and bound, “linear embedding”,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Difficult to extend to the multi-dimensional case</a:t>
            </a:r>
          </a:p>
          <a:p>
            <a:pPr lvl="1"/>
            <a:r>
              <a:rPr lang="en-US" dirty="0" smtClean="0"/>
              <a:t>Don’t scale very well</a:t>
            </a:r>
          </a:p>
          <a:p>
            <a:pPr lvl="1"/>
            <a:r>
              <a:rPr lang="en-US" dirty="0" smtClean="0"/>
              <a:t>Don’t produce good results</a:t>
            </a:r>
          </a:p>
          <a:p>
            <a:r>
              <a:rPr lang="en-US" dirty="0" smtClean="0"/>
              <a:t>Our approach is </a:t>
            </a:r>
            <a:r>
              <a:rPr lang="en-US" b="1" dirty="0" smtClean="0"/>
              <a:t>gradient descent based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Easy to implement </a:t>
            </a:r>
          </a:p>
          <a:p>
            <a:pPr lvl="1"/>
            <a:r>
              <a:rPr lang="en-US" dirty="0" smtClean="0"/>
              <a:t>Scales well on Facebook-scale graphs</a:t>
            </a:r>
          </a:p>
          <a:p>
            <a:pPr lvl="1"/>
            <a:r>
              <a:rPr lang="en-US" dirty="0" smtClean="0"/>
              <a:t>Handles multiple balance constraints naturally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18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Quadratic Integer Program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950" y="7239000"/>
            <a:ext cx="7886700" cy="230804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32460" y="1063988"/>
            <a:ext cx="8027670" cy="4953000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233363" indent="-233363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1970" y="1600932"/>
                <a:ext cx="8610600" cy="166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800" dirty="0" smtClean="0"/>
                  <a:t>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for each vertex:  </a:t>
                </a:r>
                <a:endParaRPr lang="en-US" sz="2800" i="1" dirty="0" smtClean="0">
                  <a:latin typeface="Cambria Math" charset="0"/>
                </a:endParaRPr>
              </a:p>
              <a:p>
                <a:pPr marL="742950" lvl="1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 </a:t>
                </a:r>
                <a:endParaRPr lang="en-US" sz="2800" dirty="0" smtClean="0"/>
              </a:p>
              <a:p>
                <a:pPr marL="742950" lvl="1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70" y="1600932"/>
                <a:ext cx="8610600" cy="1661993"/>
              </a:xfrm>
              <a:prstGeom prst="rect">
                <a:avLst/>
              </a:prstGeom>
              <a:blipFill rotWithShape="0">
                <a:blip r:embed="rId3"/>
                <a:stretch>
                  <a:fillRect l="-1275" t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8620" y="3657600"/>
                <a:ext cx="8397240" cy="2462982"/>
              </a:xfrm>
              <a:prstGeom prst="rect">
                <a:avLst/>
              </a:prstGeom>
              <a:noFill/>
              <a:ln w="508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Maximize:  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latin typeface="Cambria Math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3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b="0" i="1" smtClean="0">
                                <a:latin typeface="Cambria Math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3200" b="0" i="1" smtClean="0">
                            <a:latin typeface="Cambria Math" charset="0"/>
                          </a:rPr>
                          <m:t>∈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sz="3200" b="0" i="1" smtClean="0">
                            <a:latin typeface="Cambria Math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2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3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3200" b="0" i="1" smtClean="0">
                                <a:latin typeface="Cambria Math" charset="0"/>
                              </a:rPr>
                              <m:t>+1</m:t>
                            </m:r>
                          </m:e>
                        </m:d>
                        <m:r>
                          <a:rPr lang="en-US" sz="3200" b="0" i="1" smtClean="0">
                            <a:latin typeface="Cambria Math" charset="0"/>
                          </a:rPr>
                          <m:t> </m:t>
                        </m:r>
                      </m:e>
                    </m:nary>
                  </m:oMath>
                </a14:m>
                <a:endParaRPr lang="en-US" sz="3200" dirty="0" smtClean="0"/>
              </a:p>
              <a:p>
                <a:endParaRPr lang="en-US" sz="3200" dirty="0" smtClean="0"/>
              </a:p>
              <a:p>
                <a:r>
                  <a:rPr lang="en-US" sz="3200" dirty="0" smtClean="0"/>
                  <a:t>Subject to: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latin typeface="Cambria Math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3200" b="0" i="1" smtClean="0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sz="3200" b="0" i="1" smtClean="0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3200" b="0" i="1" smtClean="0">
                                <a:latin typeface="Cambria Math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charset="0"/>
                                  </a:rPr>
                                  <m:t>𝑖𝑗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sz="3200" b="0" i="1" smtClean="0">
                        <a:latin typeface="Cambria Math" charset="0"/>
                      </a:rPr>
                      <m:t>≤</m:t>
                    </m:r>
                    <m:r>
                      <a:rPr lang="en-US" sz="3200" b="0" i="1" smtClean="0">
                        <a:latin typeface="Cambria Math" charset="0"/>
                      </a:rPr>
                      <m:t>𝜖</m:t>
                    </m:r>
                    <m:nary>
                      <m:naryPr>
                        <m:chr m:val="∑"/>
                        <m:ctrlPr>
                          <a:rPr lang="en-US" sz="3200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sz="3200" b="0" i="1" smtClean="0">
                            <a:latin typeface="Cambria Math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sz="3200" b="0" i="1" smtClean="0">
                        <a:latin typeface="Cambria Math" charset="0"/>
                      </a:rPr>
                      <m:t>  ∀</m:t>
                    </m:r>
                    <m:r>
                      <a:rPr lang="en-US" sz="3200" b="0" i="1" smtClean="0">
                        <a:latin typeface="Cambria Math" charset="0"/>
                      </a:rPr>
                      <m:t>𝑗</m:t>
                    </m:r>
                    <m:r>
                      <a:rPr lang="en-US" sz="3200" b="0" i="1" smtClean="0">
                        <a:latin typeface="Cambria Math" charset="0"/>
                      </a:rPr>
                      <m:t>∈[</m:t>
                    </m:r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charset="0"/>
                      </a:rPr>
                      <m:t>𝒅</m:t>
                    </m:r>
                    <m:r>
                      <a:rPr lang="en-US" sz="3200" b="0" i="1" smtClean="0">
                        <a:latin typeface="Cambria Math" charset="0"/>
                      </a:rPr>
                      <m:t>]</m:t>
                    </m:r>
                  </m:oMath>
                </a14:m>
                <a:endParaRPr lang="en-US" sz="3200" b="0" dirty="0" smtClean="0"/>
              </a:p>
              <a:p>
                <a:pPr algn="ctr"/>
                <a:r>
                  <a:rPr lang="en-US" sz="3200" b="0" dirty="0" smtClean="0"/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charset="0"/>
                          </a:rPr>
                          <m:t>−1,1</m:t>
                        </m:r>
                      </m:e>
                    </m:d>
                    <m:r>
                      <a:rPr lang="en-US" sz="3200" b="0" i="1" smtClean="0">
                        <a:latin typeface="Cambria Math" charset="0"/>
                      </a:rPr>
                      <m:t>                       ∀</m:t>
                    </m:r>
                    <m:r>
                      <a:rPr lang="en-US" sz="3200" b="0" i="1" smtClean="0">
                        <a:latin typeface="Cambria Math" charset="0"/>
                      </a:rPr>
                      <m:t>𝑖</m:t>
                    </m:r>
                    <m:r>
                      <a:rPr lang="en-US" sz="3200" b="0" i="1" smtClean="0">
                        <a:latin typeface="Cambria Math" charset="0"/>
                      </a:rPr>
                      <m:t>∈</m:t>
                    </m:r>
                    <m:r>
                      <a:rPr lang="en-US" sz="3200" b="0" i="1" smtClean="0">
                        <a:latin typeface="Cambria Math" charset="0"/>
                      </a:rPr>
                      <m:t>𝑉</m:t>
                    </m:r>
                  </m:oMath>
                </a14:m>
                <a:r>
                  <a:rPr lang="en-US" sz="4000" dirty="0" smtClean="0"/>
                  <a:t> </a:t>
                </a:r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" y="3657600"/>
                <a:ext cx="8397240" cy="2462982"/>
              </a:xfrm>
              <a:prstGeom prst="rect">
                <a:avLst/>
              </a:prstGeom>
              <a:blipFill rotWithShape="0">
                <a:blip r:embed="rId4"/>
                <a:stretch>
                  <a:fillRect l="-1588"/>
                </a:stretch>
              </a:blipFill>
              <a:ln w="508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5647508" y="1828800"/>
            <a:ext cx="2936422" cy="1295400"/>
            <a:chOff x="5647508" y="1828800"/>
            <a:chExt cx="2936422" cy="1295400"/>
          </a:xfrm>
        </p:grpSpPr>
        <p:sp>
          <p:nvSpPr>
            <p:cNvPr id="6" name="Oval 5"/>
            <p:cNvSpPr/>
            <p:nvPr/>
          </p:nvSpPr>
          <p:spPr>
            <a:xfrm>
              <a:off x="5715000" y="1828800"/>
              <a:ext cx="1207770" cy="1295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161983" y="1834242"/>
              <a:ext cx="1220017" cy="128451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647508" y="2206988"/>
                  <a:ext cx="145923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charset="0"/>
                          </a:rPr>
                          <m:t>=1 </m:t>
                        </m:r>
                        <m:r>
                          <a:rPr lang="en-US" sz="2400" i="1" dirty="0" smtClean="0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7508" y="2206988"/>
                  <a:ext cx="1459230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02632" b="-1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124700" y="2206988"/>
                  <a:ext cx="145923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charset="0"/>
                          </a:rPr>
                          <m:t>=−1 </m:t>
                        </m:r>
                        <m:r>
                          <a:rPr lang="en-US" sz="2400" i="1" dirty="0" smtClean="0">
                            <a:latin typeface="Cambria Math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4700" y="2206988"/>
                  <a:ext cx="1459230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02632" r="-1255" b="-1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/>
            <p:cNvCxnSpPr/>
            <p:nvPr/>
          </p:nvCxnSpPr>
          <p:spPr>
            <a:xfrm>
              <a:off x="6096000" y="2819400"/>
              <a:ext cx="381000" cy="0"/>
            </a:xfrm>
            <a:prstGeom prst="line">
              <a:avLst/>
            </a:prstGeom>
            <a:ln w="50800" cap="rnd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620000" y="2819400"/>
              <a:ext cx="381000" cy="0"/>
            </a:xfrm>
            <a:prstGeom prst="line">
              <a:avLst/>
            </a:prstGeom>
            <a:ln w="50800" cap="rnd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400800" y="2057400"/>
              <a:ext cx="1371600" cy="0"/>
            </a:xfrm>
            <a:prstGeom prst="line">
              <a:avLst/>
            </a:prstGeom>
            <a:ln w="50800" cap="rnd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872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Non-convex relaxation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2959" y="2241550"/>
            <a:ext cx="7698303" cy="3460538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233363" indent="-233363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7670" y="1726185"/>
                <a:ext cx="861060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charset="0"/>
                      </a:rPr>
                      <m:t>→</m:t>
                    </m:r>
                  </m:oMath>
                </a14:m>
                <a:r>
                  <a:rPr lang="en-US" sz="2800" dirty="0" smtClean="0"/>
                  <a:t> continuous variables</a:t>
                </a:r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70" y="1726185"/>
                <a:ext cx="8610600" cy="800219"/>
              </a:xfrm>
              <a:prstGeom prst="rect">
                <a:avLst/>
              </a:prstGeom>
              <a:blipFill rotWithShape="0">
                <a:blip r:embed="rId2"/>
                <a:stretch>
                  <a:fillRect t="-6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8620" y="3657600"/>
                <a:ext cx="8397240" cy="2462982"/>
              </a:xfrm>
              <a:prstGeom prst="rect">
                <a:avLst/>
              </a:prstGeom>
              <a:noFill/>
              <a:ln w="508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Maximize:  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latin typeface="Cambria Math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3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b="0" i="1" smtClean="0">
                                <a:latin typeface="Cambria Math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3200" b="0" i="1" smtClean="0">
                            <a:latin typeface="Cambria Math" charset="0"/>
                          </a:rPr>
                          <m:t>∈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𝐸</m:t>
                        </m:r>
                      </m:sub>
                      <m:sup/>
                      <m:e>
                        <m:r>
                          <a:rPr lang="en-US" sz="3200" b="0" i="1" smtClean="0">
                            <a:latin typeface="Cambria Math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2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3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3200" b="0" i="1" smtClean="0">
                                <a:latin typeface="Cambria Math" charset="0"/>
                              </a:rPr>
                              <m:t>+1</m:t>
                            </m:r>
                          </m:e>
                        </m:d>
                        <m:r>
                          <a:rPr lang="en-US" sz="3200" b="0" i="1" smtClean="0">
                            <a:latin typeface="Cambria Math" charset="0"/>
                          </a:rPr>
                          <m:t> </m:t>
                        </m:r>
                      </m:e>
                    </m:nary>
                  </m:oMath>
                </a14:m>
                <a:endParaRPr lang="en-US" sz="3200" dirty="0" smtClean="0"/>
              </a:p>
              <a:p>
                <a:endParaRPr lang="en-US" sz="3200" dirty="0" smtClean="0"/>
              </a:p>
              <a:p>
                <a:r>
                  <a:rPr lang="en-US" sz="3200" dirty="0" smtClean="0"/>
                  <a:t>Subject to: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latin typeface="Cambria Math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3200" b="0" i="1" smtClean="0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sz="3200" b="0" i="1" smtClean="0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3200" b="0" i="1" smtClean="0">
                                <a:latin typeface="Cambria Math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charset="0"/>
                                  </a:rPr>
                                  <m:t>𝑖𝑗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sz="3200" b="0" i="1" smtClean="0">
                        <a:latin typeface="Cambria Math" charset="0"/>
                      </a:rPr>
                      <m:t>≤</m:t>
                    </m:r>
                    <m:r>
                      <a:rPr lang="en-US" sz="3200" b="0" i="1" smtClean="0">
                        <a:latin typeface="Cambria Math" charset="0"/>
                      </a:rPr>
                      <m:t>𝜖</m:t>
                    </m:r>
                    <m:nary>
                      <m:naryPr>
                        <m:chr m:val="∑"/>
                        <m:ctrlPr>
                          <a:rPr lang="en-US" sz="3200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sz="3200" b="0" i="1" smtClean="0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sz="3200" b="0" i="1" smtClean="0">
                            <a:latin typeface="Cambria Math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sz="3200" b="0" i="1" smtClean="0">
                        <a:latin typeface="Cambria Math" charset="0"/>
                      </a:rPr>
                      <m:t>  ∀</m:t>
                    </m:r>
                    <m:r>
                      <a:rPr lang="en-US" sz="3200" b="0" i="1" smtClean="0">
                        <a:latin typeface="Cambria Math" charset="0"/>
                      </a:rPr>
                      <m:t>𝑗</m:t>
                    </m:r>
                    <m:r>
                      <a:rPr lang="en-US" sz="3200" b="0" i="1" smtClean="0">
                        <a:latin typeface="Cambria Math" charset="0"/>
                      </a:rPr>
                      <m:t>∈[</m:t>
                    </m:r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charset="0"/>
                      </a:rPr>
                      <m:t>𝒅</m:t>
                    </m:r>
                    <m:r>
                      <a:rPr lang="en-US" sz="3200" b="0" i="1" smtClean="0">
                        <a:latin typeface="Cambria Math" charset="0"/>
                      </a:rPr>
                      <m:t>]</m:t>
                    </m:r>
                  </m:oMath>
                </a14:m>
                <a:endParaRPr lang="en-US" sz="3200" b="0" dirty="0" smtClean="0"/>
              </a:p>
              <a:p>
                <a:pPr algn="ctr"/>
                <a:r>
                  <a:rPr lang="en-US" sz="3200" b="0" dirty="0" smtClean="0"/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charset="0"/>
                      </a:rPr>
                      <m:t>∈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[</m:t>
                    </m:r>
                    <m:r>
                      <a:rPr lang="en-US" sz="3200" b="0" i="1" smtClean="0">
                        <a:latin typeface="Cambria Math" charset="0"/>
                      </a:rPr>
                      <m:t>−1,1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]</m:t>
                    </m:r>
                    <m:r>
                      <a:rPr lang="en-US" sz="3200" b="0" i="1" smtClean="0">
                        <a:latin typeface="Cambria Math" charset="0"/>
                      </a:rPr>
                      <m:t>                       ∀</m:t>
                    </m:r>
                    <m:r>
                      <a:rPr lang="en-US" sz="3200" b="0" i="1" smtClean="0">
                        <a:latin typeface="Cambria Math" charset="0"/>
                      </a:rPr>
                      <m:t>𝑖</m:t>
                    </m:r>
                    <m:r>
                      <a:rPr lang="en-US" sz="3200" b="0" i="1" smtClean="0">
                        <a:latin typeface="Cambria Math" charset="0"/>
                      </a:rPr>
                      <m:t>∈</m:t>
                    </m:r>
                    <m:r>
                      <a:rPr lang="en-US" sz="3200" b="0" i="1" smtClean="0">
                        <a:latin typeface="Cambria Math" charset="0"/>
                      </a:rPr>
                      <m:t>𝑉</m:t>
                    </m:r>
                  </m:oMath>
                </a14:m>
                <a:r>
                  <a:rPr lang="en-US" sz="4000" dirty="0" smtClean="0"/>
                  <a:t> </a:t>
                </a:r>
                <a:endParaRPr lang="en-US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" y="3657600"/>
                <a:ext cx="8397240" cy="2462982"/>
              </a:xfrm>
              <a:prstGeom prst="rect">
                <a:avLst/>
              </a:prstGeom>
              <a:blipFill rotWithShape="0">
                <a:blip r:embed="rId3"/>
                <a:stretch>
                  <a:fillRect l="-1588"/>
                </a:stretch>
              </a:blipFill>
              <a:ln w="508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715000" y="1828800"/>
            <a:ext cx="2667001" cy="1295400"/>
            <a:chOff x="5715000" y="1828800"/>
            <a:chExt cx="2667001" cy="1295400"/>
          </a:xfrm>
        </p:grpSpPr>
        <p:sp>
          <p:nvSpPr>
            <p:cNvPr id="8" name="Oval 7"/>
            <p:cNvSpPr/>
            <p:nvPr/>
          </p:nvSpPr>
          <p:spPr>
            <a:xfrm>
              <a:off x="5715000" y="1828800"/>
              <a:ext cx="1905000" cy="1295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705601" y="1834242"/>
              <a:ext cx="1676400" cy="128451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976084" y="2212430"/>
                  <a:ext cx="180784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charset="0"/>
                          </a:rPr>
                          <m:t>∈[−1,1]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6084" y="2212430"/>
                  <a:ext cx="180784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84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/>
            <p:cNvCxnSpPr/>
            <p:nvPr/>
          </p:nvCxnSpPr>
          <p:spPr>
            <a:xfrm>
              <a:off x="6096000" y="2819400"/>
              <a:ext cx="381000" cy="0"/>
            </a:xfrm>
            <a:prstGeom prst="line">
              <a:avLst/>
            </a:prstGeom>
            <a:ln w="50800" cap="rnd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620000" y="2819400"/>
              <a:ext cx="381000" cy="0"/>
            </a:xfrm>
            <a:prstGeom prst="line">
              <a:avLst/>
            </a:prstGeom>
            <a:ln w="50800" cap="rnd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400800" y="2057400"/>
              <a:ext cx="1371600" cy="0"/>
            </a:xfrm>
            <a:prstGeom prst="line">
              <a:avLst/>
            </a:prstGeom>
            <a:ln w="50800" cap="rnd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66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7824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Randomized Projected </a:t>
            </a:r>
            <a:r>
              <a:rPr lang="en-US" dirty="0">
                <a:solidFill>
                  <a:srgbClr val="0070C0"/>
                </a:solidFill>
              </a:rPr>
              <a:t>G</a:t>
            </a:r>
            <a:r>
              <a:rPr lang="en-US" dirty="0" smtClean="0">
                <a:solidFill>
                  <a:srgbClr val="0070C0"/>
                </a:solidFill>
              </a:rPr>
              <a:t>radient 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 smtClean="0">
                <a:solidFill>
                  <a:srgbClr val="0070C0"/>
                </a:solidFill>
              </a:rPr>
              <a:t>escent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8321040" cy="5181600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 smtClean="0"/>
                  <a:t>Objective: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 smtClean="0"/>
                  <a:t> (up to constants)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Projected Gradient Descent</a:t>
                </a:r>
              </a:p>
              <a:p>
                <a:pPr lvl="1"/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</a:rPr>
                      <m:t>𝟎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  <m:r>
                      <a:rPr lang="en-US" b="0" i="1" smtClean="0">
                        <a:latin typeface="Cambria Math" charset="0"/>
                      </a:rPr>
                      <m:t>=1… </m:t>
                    </m:r>
                    <m:r>
                      <a:rPr lang="en-US" b="0" i="1" smtClean="0">
                        <a:latin typeface="Cambria Math" charset="0"/>
                      </a:rPr>
                      <m:t>𝑡</m:t>
                    </m:r>
                    <m:r>
                      <a:rPr lang="en-US" b="0" i="1" smtClean="0">
                        <a:latin typeface="Cambria Math" charset="0"/>
                      </a:rPr>
                      <m:t>: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Gradient step: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𝐼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i="1" dirty="0" smtClean="0"/>
              </a:p>
              <a:p>
                <a:pPr lvl="2"/>
                <a:r>
                  <a:rPr lang="en-US" dirty="0" smtClean="0"/>
                  <a:t>Project on the feasible space: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𝑃𝑟𝑜𝑗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i="1" dirty="0" smtClean="0"/>
              </a:p>
              <a:p>
                <a:r>
                  <a:rPr lang="en-US" dirty="0" smtClean="0"/>
                  <a:t>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charset="0"/>
                          </a:rPr>
                          <m:t>𝐱</m:t>
                        </m:r>
                      </m:e>
                      <m:sub>
                        <m:r>
                          <a:rPr lang="en-US" i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i="0">
                        <a:latin typeface="Cambria Math" charset="0"/>
                      </a:rPr>
                      <m:t>=</m:t>
                    </m:r>
                    <m:r>
                      <a:rPr lang="en-US" b="1" i="0">
                        <a:latin typeface="Cambria Math" charset="0"/>
                      </a:rPr>
                      <m:t>𝟎</m:t>
                    </m:r>
                  </m:oMath>
                </a14:m>
                <a:r>
                  <a:rPr lang="en-US" dirty="0" smtClean="0"/>
                  <a:t> is a saddle point</a:t>
                </a:r>
              </a:p>
              <a:p>
                <a:pPr lvl="1"/>
                <a:r>
                  <a:rPr lang="en-US" dirty="0" smtClean="0"/>
                  <a:t>Add random noise: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𝒅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(0,1)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8321040" cy="5181600"/>
              </a:xfrm>
              <a:blipFill rotWithShape="0">
                <a:blip r:embed="rId2"/>
                <a:stretch>
                  <a:fillRect l="-1685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57200" y="2667000"/>
            <a:ext cx="8473440" cy="2514600"/>
          </a:xfrm>
          <a:prstGeom prst="rect">
            <a:avLst/>
          </a:prstGeom>
          <a:noFill/>
          <a:ln w="508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96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Projection Step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25704"/>
                <a:ext cx="8229600" cy="2841496"/>
              </a:xfrm>
            </p:spPr>
            <p:txBody>
              <a:bodyPr/>
              <a:lstStyle/>
              <a:p>
                <a:r>
                  <a:rPr lang="en-US" dirty="0" smtClean="0"/>
                  <a:t>Proj(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𝒙</m:t>
                    </m:r>
                  </m:oMath>
                </a14:m>
                <a:r>
                  <a:rPr lang="en-US" dirty="0" smtClean="0"/>
                  <a:t> = closes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t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point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satisfying: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25704"/>
                <a:ext cx="8229600" cy="2841496"/>
              </a:xfrm>
              <a:blipFill rotWithShape="0">
                <a:blip r:embed="rId2"/>
                <a:stretch>
                  <a:fillRect l="-1704" t="-2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82195" y="2209800"/>
                <a:ext cx="7979610" cy="2052228"/>
              </a:xfrm>
              <a:prstGeom prst="rect">
                <a:avLst/>
              </a:prstGeom>
              <a:noFill/>
              <a:ln w="508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3200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3200" b="0" i="1" smtClean="0">
                          <a:latin typeface="Cambria Math" charset="0"/>
                        </a:rPr>
                        <m:t>≤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𝜖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sz="3200" b="0" i="1" smtClean="0">
                          <a:latin typeface="Cambria Math" charset="0"/>
                        </a:rPr>
                        <m:t>  ∀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charset="0"/>
                        </a:rPr>
                        <m:t>∈[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𝒅</m:t>
                      </m:r>
                      <m:r>
                        <a:rPr lang="en-US" sz="3200" b="0" i="1" smtClean="0">
                          <a:latin typeface="Cambria Math" charset="0"/>
                        </a:rPr>
                        <m:t>]</m:t>
                      </m:r>
                    </m:oMath>
                  </m:oMathPara>
                </a14:m>
                <a:endParaRPr lang="en-US" sz="3200" b="0" dirty="0" smtClean="0"/>
              </a:p>
              <a:p>
                <a:pPr algn="ctr"/>
                <a:r>
                  <a:rPr lang="en-US" sz="3200" b="0" dirty="0" smtClean="0"/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charset="0"/>
                      </a:rPr>
                      <m:t>∈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[</m:t>
                    </m:r>
                    <m:r>
                      <a:rPr lang="en-US" sz="3200" b="0" i="1" smtClean="0">
                        <a:latin typeface="Cambria Math" charset="0"/>
                      </a:rPr>
                      <m:t>−1,1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]</m:t>
                    </m:r>
                    <m:r>
                      <a:rPr lang="en-US" sz="3200" b="0" i="1" smtClean="0">
                        <a:latin typeface="Cambria Math" charset="0"/>
                      </a:rPr>
                      <m:t>                       ∀</m:t>
                    </m:r>
                    <m:r>
                      <a:rPr lang="en-US" sz="3200" b="0" i="1" smtClean="0">
                        <a:latin typeface="Cambria Math" charset="0"/>
                      </a:rPr>
                      <m:t>𝑖</m:t>
                    </m:r>
                    <m:r>
                      <a:rPr lang="en-US" sz="3200" b="0" i="1" smtClean="0">
                        <a:latin typeface="Cambria Math" charset="0"/>
                      </a:rPr>
                      <m:t>∈</m:t>
                    </m:r>
                    <m:r>
                      <a:rPr lang="en-US" sz="3200" b="0" i="1" smtClean="0">
                        <a:latin typeface="Cambria Math" charset="0"/>
                      </a:rPr>
                      <m:t>𝑉</m:t>
                    </m:r>
                  </m:oMath>
                </a14:m>
                <a:r>
                  <a:rPr lang="en-US" sz="4000" dirty="0" smtClean="0"/>
                  <a:t> </a:t>
                </a:r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95" y="2209800"/>
                <a:ext cx="7979610" cy="20522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6795" y="4343400"/>
                <a:ext cx="8382000" cy="481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/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/>
                  <a:t> closest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(Euclidean distance)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95" y="4343400"/>
                <a:ext cx="8382000" cy="481735"/>
              </a:xfrm>
              <a:prstGeom prst="rect">
                <a:avLst/>
              </a:prstGeom>
              <a:blipFill rotWithShape="0">
                <a:blip r:embed="rId4"/>
                <a:stretch>
                  <a:fillRect t="-6329" b="-26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6795" y="5046124"/>
                <a:ext cx="8206205" cy="1948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400" dirty="0" smtClean="0"/>
                  <a:t>Projection is a computationally expensive step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4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charset="0"/>
                      </a:rPr>
                      <m:t>𝒅</m:t>
                    </m:r>
                    <m:r>
                      <a:rPr lang="en-US" sz="2400" i="1" dirty="0" smtClean="0">
                        <a:latin typeface="Cambria Math" charset="0"/>
                      </a:rPr>
                      <m:t>=1</m:t>
                    </m:r>
                  </m:oMath>
                </a14:m>
                <a:r>
                  <a:rPr lang="en-US" sz="2400" dirty="0" smtClean="0"/>
                  <a:t>  can be done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𝑂</m:t>
                    </m:r>
                    <m:r>
                      <a:rPr lang="en-US" sz="2400" i="1" dirty="0" smtClean="0">
                        <a:latin typeface="Cambria Math" charset="0"/>
                      </a:rPr>
                      <m:t>(</m:t>
                    </m:r>
                    <m:r>
                      <a:rPr lang="en-US" sz="2400" i="1" dirty="0" smtClean="0">
                        <a:latin typeface="Cambria Math" charset="0"/>
                      </a:rPr>
                      <m:t>𝑛</m:t>
                    </m:r>
                    <m:r>
                      <a:rPr lang="en-US" sz="2400" i="1" dirty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time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sz="2400" dirty="0" err="1" smtClean="0">
                    <a:solidFill>
                      <a:srgbClr val="0070C0"/>
                    </a:solidFill>
                  </a:rPr>
                  <a:t>Maculan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, et al. ‘03]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4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B050"/>
                        </a:solidFill>
                        <a:latin typeface="Cambria Math" charset="0"/>
                      </a:rPr>
                      <m:t>𝒅</m:t>
                    </m:r>
                    <m:r>
                      <a:rPr lang="en-US" sz="2400" i="1" dirty="0">
                        <a:latin typeface="Cambria Math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charset="0"/>
                      </a:rPr>
                      <m:t>2</m:t>
                    </m:r>
                  </m:oMath>
                </a14:m>
                <a:r>
                  <a:rPr lang="en-US" sz="2400" dirty="0" smtClean="0"/>
                  <a:t> we give an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𝑂</m:t>
                    </m:r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r>
                      <a:rPr lang="en-US" sz="2400" i="1" dirty="0">
                        <a:latin typeface="Cambria Math" charset="0"/>
                      </a:rPr>
                      <m:t>𝑛</m:t>
                    </m:r>
                    <m:func>
                      <m:funcPr>
                        <m:ctrlPr>
                          <a:rPr lang="en-US" sz="2400" b="0" i="1" dirty="0" smtClean="0">
                            <a:latin typeface="Cambria Math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400" b="0" i="1" dirty="0" smtClean="0">
                            <a:latin typeface="Cambria Math" charset="0"/>
                          </a:rPr>
                          <m:t>𝑛</m:t>
                        </m:r>
                      </m:e>
                    </m:func>
                    <m:r>
                      <a:rPr lang="en-US" sz="2400" i="1" dirty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time algorithm</a:t>
                </a:r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sz="2400" b="1" dirty="0" smtClean="0"/>
                  <a:t>Open:</a:t>
                </a:r>
                <a:r>
                  <a:rPr lang="en-US" sz="2400" dirty="0" smtClean="0"/>
                  <a:t> Give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𝑂</m:t>
                        </m:r>
                      </m:e>
                    </m:acc>
                    <m:r>
                      <a:rPr lang="en-US" sz="2400" b="0" i="1" dirty="0" smtClean="0">
                        <a:latin typeface="Cambria Math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time algorithm for any fixed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charset="0"/>
                      </a:rPr>
                      <m:t>𝒅</m:t>
                    </m:r>
                  </m:oMath>
                </a14:m>
                <a:endParaRPr lang="en-US" sz="2400" b="1" dirty="0" smtClean="0"/>
              </a:p>
              <a:p>
                <a:pPr marL="285750" indent="-285750">
                  <a:buFont typeface="Arial" charset="0"/>
                  <a:buChar char="•"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95" y="5046124"/>
                <a:ext cx="8206205" cy="1948034"/>
              </a:xfrm>
              <a:prstGeom prst="rect">
                <a:avLst/>
              </a:prstGeom>
              <a:blipFill rotWithShape="0">
                <a:blip r:embed="rId5"/>
                <a:stretch>
                  <a:fillRect l="-965" t="-2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942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2438400"/>
                <a:ext cx="8397240" cy="1815882"/>
              </a:xfrm>
              <a:prstGeom prst="rect">
                <a:avLst/>
              </a:prstGeom>
              <a:noFill/>
              <a:ln w="508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charset="0"/>
                  <a:buChar char="•"/>
                </a:pPr>
                <a:r>
                  <a:rPr lang="en-US" sz="2800" dirty="0" smtClean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charset="0"/>
                          </a:rPr>
                          <m:t>𝒙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 charset="0"/>
                      </a:rPr>
                      <m:t>=</m:t>
                    </m:r>
                    <m:r>
                      <a:rPr lang="en-US" sz="2800" b="1" i="1">
                        <a:latin typeface="Cambria Math" charset="0"/>
                      </a:rPr>
                      <m:t>𝟎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𝑖</m:t>
                    </m:r>
                    <m:r>
                      <a:rPr lang="en-US" sz="2800" i="1">
                        <a:latin typeface="Cambria Math" charset="0"/>
                      </a:rPr>
                      <m:t>=1… </m:t>
                    </m:r>
                    <m:r>
                      <a:rPr lang="en-US" sz="2800" i="1">
                        <a:latin typeface="Cambria Math" charset="0"/>
                      </a:rPr>
                      <m:t>𝑡</m:t>
                    </m:r>
                    <m:r>
                      <a:rPr lang="en-US" sz="2800" i="1">
                        <a:latin typeface="Cambria Math" charset="0"/>
                      </a:rPr>
                      <m:t>:</m:t>
                    </m:r>
                  </m:oMath>
                </a14:m>
                <a:endParaRPr lang="en-US" sz="2800" dirty="0" smtClean="0"/>
              </a:p>
              <a:p>
                <a:pPr marL="914400" lvl="1" indent="-457200">
                  <a:buFont typeface="Arial" charset="0"/>
                  <a:buChar char="•"/>
                </a:pPr>
                <a:r>
                  <a:rPr lang="en-US" sz="2800" dirty="0"/>
                  <a:t>Gradient step: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(</m:t>
                        </m:r>
                        <m:r>
                          <a:rPr lang="en-US" sz="2800" b="1" i="1">
                            <a:latin typeface="Cambria Math" charset="0"/>
                          </a:rPr>
                          <m:t>𝒙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𝒅</m:t>
                        </m:r>
                      </m:sub>
                    </m:sSub>
                    <m:r>
                      <a:rPr lang="en-US" sz="2800" i="1">
                        <a:latin typeface="Cambria Math" charset="0"/>
                      </a:rPr>
                      <m:t>(0,1))⋅(</m:t>
                    </m:r>
                    <m:r>
                      <a:rPr lang="en-US" sz="2800" i="1">
                        <a:latin typeface="Cambria Math" charset="0"/>
                      </a:rPr>
                      <m:t>𝐼</m:t>
                    </m:r>
                    <m:r>
                      <a:rPr lang="en-US" sz="2800" i="1">
                        <a:latin typeface="Cambria Math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charset="0"/>
                      </a:rPr>
                      <m:t>𝜸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latin typeface="Cambria Math" charset="0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:pPr marL="914400" lvl="1" indent="-457200">
                  <a:buFont typeface="Arial" charset="0"/>
                  <a:buChar char="•"/>
                </a:pPr>
                <a:r>
                  <a:rPr lang="en-US" sz="2800" dirty="0"/>
                  <a:t>Project on the feasible space: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charset="0"/>
                          </a:rPr>
                          <m:t>𝒙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𝑖</m:t>
                        </m:r>
                        <m:r>
                          <a:rPr lang="en-US" sz="2800" i="1">
                            <a:latin typeface="Cambria Math" charset="0"/>
                          </a:rPr>
                          <m:t>+1</m:t>
                        </m:r>
                      </m:sub>
                    </m:sSub>
                    <m:r>
                      <a:rPr lang="en-US" sz="2800" i="1">
                        <a:latin typeface="Cambria Math" charset="0"/>
                      </a:rPr>
                      <m:t>=</m:t>
                    </m:r>
                    <m:r>
                      <a:rPr lang="en-US" sz="2800" i="1">
                        <a:latin typeface="Cambria Math" charset="0"/>
                      </a:rPr>
                      <m:t>𝑃𝑟𝑜𝑗</m:t>
                    </m:r>
                    <m:r>
                      <a:rPr lang="en-US" sz="28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438400"/>
                <a:ext cx="8397240" cy="1815882"/>
              </a:xfrm>
              <a:prstGeom prst="rect">
                <a:avLst/>
              </a:prstGeom>
              <a:blipFill rotWithShape="0">
                <a:blip r:embed="rId2"/>
                <a:stretch>
                  <a:fillRect l="-1010" t="-1634" b="-7190"/>
                </a:stretch>
              </a:blipFill>
              <a:ln w="508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5334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Badger Rampage</a:t>
            </a:r>
            <a:r>
              <a:rPr lang="en-US" dirty="0" smtClean="0">
                <a:solidFill>
                  <a:srgbClr val="0070C0"/>
                </a:solidFill>
              </a:rPr>
              <a:t>: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b="1" dirty="0" err="1" smtClean="0">
                <a:solidFill>
                  <a:srgbClr val="0070C0"/>
                </a:solidFill>
              </a:rPr>
              <a:t>B</a:t>
            </a:r>
            <a:r>
              <a:rPr lang="en-US" dirty="0" err="1" smtClean="0">
                <a:solidFill>
                  <a:srgbClr val="0070C0"/>
                </a:solidFill>
              </a:rPr>
              <a:t>al</a:t>
            </a:r>
            <a:r>
              <a:rPr lang="en-US" b="1" dirty="0" err="1" smtClean="0">
                <a:solidFill>
                  <a:srgbClr val="0070C0"/>
                </a:solidFill>
              </a:rPr>
              <a:t>A</a:t>
            </a:r>
            <a:r>
              <a:rPr lang="en-US" dirty="0" err="1" smtClean="0">
                <a:solidFill>
                  <a:srgbClr val="0070C0"/>
                </a:solidFill>
              </a:rPr>
              <a:t>nce</a:t>
            </a:r>
            <a:r>
              <a:rPr lang="en-US" b="1" dirty="0" err="1" smtClean="0">
                <a:solidFill>
                  <a:srgbClr val="0070C0"/>
                </a:solidFill>
              </a:rPr>
              <a:t>D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GR</a:t>
            </a:r>
            <a:r>
              <a:rPr lang="en-US" dirty="0" err="1" smtClean="0">
                <a:solidFill>
                  <a:srgbClr val="0070C0"/>
                </a:solidFill>
              </a:rPr>
              <a:t>aph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Partitioining</a:t>
            </a:r>
            <a:r>
              <a:rPr lang="en-US" dirty="0" smtClean="0">
                <a:solidFill>
                  <a:srgbClr val="0070C0"/>
                </a:solidFill>
              </a:rPr>
              <a:t> via </a:t>
            </a:r>
            <a:r>
              <a:rPr lang="en-US" b="1" dirty="0" err="1" smtClean="0">
                <a:solidFill>
                  <a:srgbClr val="0070C0"/>
                </a:solidFill>
              </a:rPr>
              <a:t>RA</a:t>
            </a:r>
            <a:r>
              <a:rPr lang="en-US" dirty="0" err="1" smtClean="0">
                <a:solidFill>
                  <a:srgbClr val="0070C0"/>
                </a:solidFill>
              </a:rPr>
              <a:t>ndo</a:t>
            </a:r>
            <a:r>
              <a:rPr lang="en-US" b="1" dirty="0" err="1" smtClean="0">
                <a:solidFill>
                  <a:srgbClr val="0070C0"/>
                </a:solidFill>
              </a:rPr>
              <a:t>M</a:t>
            </a:r>
            <a:r>
              <a:rPr lang="en-US" dirty="0" err="1" smtClean="0">
                <a:solidFill>
                  <a:srgbClr val="0070C0"/>
                </a:solidFill>
              </a:rPr>
              <a:t>ized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P</a:t>
            </a:r>
            <a:r>
              <a:rPr lang="en-US" dirty="0" smtClean="0">
                <a:solidFill>
                  <a:srgbClr val="0070C0"/>
                </a:solidFill>
              </a:rPr>
              <a:t>rojected </a:t>
            </a:r>
            <a:r>
              <a:rPr lang="en-US" b="1" dirty="0" smtClean="0">
                <a:solidFill>
                  <a:srgbClr val="0070C0"/>
                </a:solidFill>
              </a:rPr>
              <a:t>G</a:t>
            </a:r>
            <a:r>
              <a:rPr lang="en-US" dirty="0" smtClean="0">
                <a:solidFill>
                  <a:srgbClr val="0070C0"/>
                </a:solidFill>
              </a:rPr>
              <a:t>radient </a:t>
            </a:r>
            <a:r>
              <a:rPr lang="en-US" dirty="0" err="1" smtClean="0">
                <a:solidFill>
                  <a:srgbClr val="0070C0"/>
                </a:solidFill>
              </a:rPr>
              <a:t>D</a:t>
            </a:r>
            <a:r>
              <a:rPr lang="en-US" b="1" dirty="0" err="1" smtClean="0">
                <a:solidFill>
                  <a:srgbClr val="0070C0"/>
                </a:solidFill>
              </a:rPr>
              <a:t>E</a:t>
            </a:r>
            <a:r>
              <a:rPr lang="en-US" dirty="0" err="1" smtClean="0">
                <a:solidFill>
                  <a:srgbClr val="0070C0"/>
                </a:solidFill>
              </a:rPr>
              <a:t>scent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3696" y="4419600"/>
                <a:ext cx="8509804" cy="2057400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/>
                      <m:sup>
                        <m:r>
                          <a:rPr lang="en-US" i="1">
                            <a:latin typeface="Cambria Math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If fractional values remain, use them as rounding </a:t>
                </a:r>
                <a:r>
                  <a:rPr lang="en-US" dirty="0" smtClean="0"/>
                  <a:t>probabilities</a:t>
                </a:r>
                <a:endParaRPr lang="en-US" b="1" dirty="0" smtClean="0"/>
              </a:p>
              <a:p>
                <a:r>
                  <a:rPr lang="en-US" b="1" dirty="0" smtClean="0"/>
                  <a:t>Open</a:t>
                </a:r>
                <a:r>
                  <a:rPr lang="en-US" b="1" dirty="0" smtClean="0"/>
                  <a:t>: </a:t>
                </a:r>
                <a:r>
                  <a:rPr lang="en-US" dirty="0" smtClean="0"/>
                  <a:t>What can we say about convergence?</a:t>
                </a:r>
              </a:p>
              <a:p>
                <a:pPr lvl="1"/>
                <a:r>
                  <a:rPr lang="en-US" dirty="0" smtClean="0"/>
                  <a:t>Randomized </a:t>
                </a:r>
                <a:r>
                  <a:rPr lang="en-US" dirty="0" smtClean="0"/>
                  <a:t>PGD converges to a local minimum </a:t>
                </a:r>
                <a:r>
                  <a:rPr lang="en-US" b="1" dirty="0" smtClean="0"/>
                  <a:t>if all constraints are equalities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[Ge, Huang,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Jin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Yuan, COLT’15]</a:t>
                </a:r>
              </a:p>
              <a:p>
                <a:pPr lvl="1"/>
                <a:r>
                  <a:rPr lang="en-US" dirty="0" smtClean="0"/>
                  <a:t>With inequalities even computing Frank-Wolfe conditional gradient is NP-hard</a:t>
                </a:r>
              </a:p>
              <a:p>
                <a:pPr lvl="1"/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3696" y="4419600"/>
                <a:ext cx="8509804" cy="2057400"/>
              </a:xfrm>
              <a:blipFill rotWithShape="0">
                <a:blip r:embed="rId3"/>
                <a:stretch>
                  <a:fillRect l="-860" t="-23669" r="-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610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Projection Problem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392238"/>
                <a:ext cx="8229600" cy="5237162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0" dirty="0" smtClean="0">
                    <a:latin typeface="Cambria Math" panose="02040503050406030204" pitchFamily="18" charset="0"/>
                  </a:rPr>
                  <a:t>Feasible region: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nary>
                          <m:naryPr>
                            <m:chr m:val="⋂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𝝐</m:t>
                                </m:r>
                              </m:sub>
                              <m:sup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p>
                            </m:sSubSup>
                          </m:e>
                        </m:nary>
                      </m:e>
                    </m:d>
                  </m:oMath>
                </a14:m>
                <a:r>
                  <a:rPr lang="en-US" b="0" dirty="0" smtClean="0">
                    <a:latin typeface="Cambria Math" panose="02040503050406030204" pitchFamily="18" charset="0"/>
                  </a:rPr>
                  <a:t>, where: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b="0" i="0" dirty="0" smtClean="0">
                    <a:solidFill>
                      <a:srgbClr val="00B050"/>
                    </a:solidFill>
                    <a:latin typeface="+mj-lt"/>
                  </a:rPr>
                  <a:t>-ball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∈[−1; 1]}</m:t>
                    </m:r>
                  </m:oMath>
                </a14:m>
                <a:endParaRPr lang="en-US" b="0" i="1" dirty="0" smtClean="0"/>
              </a:p>
              <a:p>
                <a:pPr lvl="1"/>
                <a:r>
                  <a:rPr lang="en-US" b="0" dirty="0" smtClean="0">
                    <a:solidFill>
                      <a:srgbClr val="FF0000"/>
                    </a:solidFill>
                  </a:rPr>
                  <a:t>Slice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i="1" dirty="0" smtClean="0"/>
              </a:p>
              <a:p>
                <a:r>
                  <a:rPr lang="en-US" dirty="0" smtClean="0"/>
                  <a:t>Approaches:</a:t>
                </a:r>
              </a:p>
              <a:p>
                <a:pPr lvl="1"/>
                <a:r>
                  <a:rPr lang="en-US" dirty="0" smtClean="0"/>
                  <a:t>Solve exactly using KKT conditions</a:t>
                </a:r>
              </a:p>
              <a:p>
                <a:pPr lvl="1"/>
                <a:r>
                  <a:rPr lang="en-US" dirty="0"/>
                  <a:t>Alternating projections: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Sup>
                          <m:sSub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𝝐</m:t>
                            </m:r>
                          </m:sub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bSup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Sup>
                          <m:sSub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𝝐</m:t>
                            </m:r>
                          </m:sub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(…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Sup>
                          <m:sSub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𝝐</m:t>
                            </m:r>
                          </m:sub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p>
                        </m:sSubSup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(…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…)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 smtClean="0"/>
                  <a:t>Finds a </a:t>
                </a:r>
                <a:r>
                  <a:rPr lang="en-US" dirty="0"/>
                  <a:t>point in the feasible space, not necessarily </a:t>
                </a:r>
                <a:r>
                  <a:rPr lang="en-US" dirty="0" smtClean="0"/>
                  <a:t>closest</a:t>
                </a:r>
                <a:endParaRPr lang="en-US" dirty="0"/>
              </a:p>
              <a:p>
                <a:pPr lvl="1"/>
                <a:r>
                  <a:rPr lang="en-US" dirty="0"/>
                  <a:t>Dykstra’s projection algorithm</a:t>
                </a:r>
              </a:p>
              <a:p>
                <a:pPr lvl="2"/>
                <a:r>
                  <a:rPr lang="en-US" dirty="0" smtClean="0"/>
                  <a:t>Converges </a:t>
                </a:r>
                <a:r>
                  <a:rPr lang="en-US" dirty="0"/>
                  <a:t>to the projection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392238"/>
                <a:ext cx="8229600" cy="5237162"/>
              </a:xfrm>
              <a:blipFill rotWithShape="0">
                <a:blip r:embed="rId2"/>
                <a:stretch>
                  <a:fillRect l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16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Projection problem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838200" y="1417638"/>
                <a:ext cx="7391400" cy="4843698"/>
              </a:xfrm>
              <a:prstGeom prst="rect">
                <a:avLst/>
              </a:prstGeom>
              <a:noFill/>
              <a:ln w="508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Minimize: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charset="0"/>
                          </a:rPr>
                          <m:t>𝒙</m:t>
                        </m:r>
                      </m:e>
                    </m:d>
                    <m:r>
                      <a:rPr lang="en-US" sz="2800" b="0" i="1" smtClean="0">
                        <a:latin typeface="Cambria Math" charset="0"/>
                      </a:rPr>
                      <m:t>= 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charset="0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charset="0"/>
                          </a:rPr>
                          <m:t>𝒙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 −</m:t>
                        </m:r>
                        <m:r>
                          <a:rPr lang="en-US" sz="2800" b="1" i="1" smtClean="0">
                            <a:latin typeface="Cambria Math" charset="0"/>
                          </a:rPr>
                          <m:t>𝒚</m:t>
                        </m:r>
                      </m:e>
                    </m:d>
                    <m:sSubSup>
                      <m:sSub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800" b="0" dirty="0" smtClean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Subject to: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                     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charset="0"/>
                        </a:rPr>
                        <m:t> ≤1                                  ∀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                    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≤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                        ∀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∈[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                    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≥−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𝑐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        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             ∀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𝑗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∈[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𝑑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  <a:p>
                <a:endParaRPr lang="en-US" sz="2400" b="0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17638"/>
                <a:ext cx="7391400" cy="4843698"/>
              </a:xfrm>
              <a:prstGeom prst="rect">
                <a:avLst/>
              </a:prstGeom>
              <a:blipFill rotWithShape="0">
                <a:blip r:embed="rId2"/>
                <a:stretch>
                  <a:fillRect l="-1393" t="-623"/>
                </a:stretch>
              </a:blipFill>
              <a:ln w="508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75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After simplifying KKT conditions…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7638"/>
                <a:ext cx="8458200" cy="5211762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KKT is equivalent to finding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 smtClean="0"/>
                  <a:t> satisfies the constraints, where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],  </m:t>
                        </m:r>
                      </m:e>
                    </m:nary>
                  </m:oMath>
                </a14:m>
                <a:r>
                  <a:rPr lang="en-US" dirty="0" smtClean="0"/>
                  <a:t> where [] is rounding to [-1,1]</a:t>
                </a:r>
              </a:p>
              <a:p>
                <a:pPr lvl="1"/>
                <a:r>
                  <a:rPr lang="en-US" dirty="0" smtClean="0"/>
                  <a:t>I.e. shift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by a lin. combination, then project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 smtClean="0"/>
                  <a:t> is the </a:t>
                </a:r>
                <a:r>
                  <a:rPr lang="en-US" dirty="0" smtClean="0"/>
                  <a:t>projection if it satisfies </a:t>
                </a:r>
                <a:r>
                  <a:rPr lang="en-US" dirty="0" smtClean="0"/>
                  <a:t>constraints: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&lt;0⇒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=0⇒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&gt;0⇒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7638"/>
                <a:ext cx="8458200" cy="5211762"/>
              </a:xfrm>
              <a:blipFill rotWithShape="0">
                <a:blip r:embed="rId2"/>
                <a:stretch>
                  <a:fillRect l="-1657" t="-1404" r="-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8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“Three Schools </a:t>
            </a:r>
            <a:r>
              <a:rPr lang="en-US" sz="4000" b="1" dirty="0">
                <a:solidFill>
                  <a:srgbClr val="0070C0"/>
                </a:solidFill>
              </a:rPr>
              <a:t>of Thought” in </a:t>
            </a:r>
            <a:br>
              <a:rPr lang="en-US" sz="4000" b="1" dirty="0">
                <a:solidFill>
                  <a:srgbClr val="0070C0"/>
                </a:solidFill>
              </a:rPr>
            </a:br>
            <a:r>
              <a:rPr lang="en-US" sz="4000" b="1" dirty="0">
                <a:solidFill>
                  <a:srgbClr val="0070C0"/>
                </a:solidFill>
              </a:rPr>
              <a:t>Algorithms &amp; 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75550"/>
            <a:ext cx="8839200" cy="5410200"/>
          </a:xfrm>
        </p:spPr>
        <p:txBody>
          <a:bodyPr>
            <a:normAutofit/>
          </a:bodyPr>
          <a:lstStyle/>
          <a:p>
            <a:r>
              <a:rPr lang="en-US" b="1" dirty="0" smtClean="0"/>
              <a:t>Boston</a:t>
            </a:r>
            <a:r>
              <a:rPr lang="en-US" dirty="0" smtClean="0"/>
              <a:t> (MIT &amp; Harvard)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Youthful &amp; innovative attacks on problems</a:t>
            </a:r>
            <a:r>
              <a:rPr lang="en-US" dirty="0" smtClean="0"/>
              <a:t>,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driven by PhD students with new ideas (“grad student descent”)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“Relentless optimism ;)”</a:t>
            </a:r>
            <a:r>
              <a:rPr lang="en-US" dirty="0" smtClean="0"/>
              <a:t>: faster algorithms, e.g. sublinear time, gradient descent</a:t>
            </a:r>
            <a:r>
              <a:rPr lang="en-US" dirty="0" smtClean="0"/>
              <a:t>, unconditional results</a:t>
            </a:r>
            <a:endParaRPr lang="en-US" b="1" dirty="0" smtClean="0"/>
          </a:p>
          <a:p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886200"/>
            <a:ext cx="3676650" cy="283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Finding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2900" y="1524000"/>
                <a:ext cx="8801100" cy="5181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 smtClean="0"/>
                  <a:t> cases: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&lt;0⇒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0⇒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0⇒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combinations. Select the best point</a:t>
                </a:r>
              </a:p>
              <a:p>
                <a:pPr lvl="1"/>
                <a:r>
                  <a:rPr lang="en-US" dirty="0" smtClean="0"/>
                  <a:t>For each unknown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we have equality constraints</a:t>
                </a:r>
              </a:p>
              <a:p>
                <a:pPr lvl="1"/>
                <a:r>
                  <a:rPr lang="en-US" dirty="0" smtClean="0"/>
                  <a:t>Projection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∩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∩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𝒅</m:t>
                            </m:r>
                          </m:sup>
                        </m:sSubSup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𝑨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are hyperplanes</a:t>
                </a:r>
              </a:p>
              <a:p>
                <a:r>
                  <a:rPr lang="en-US" dirty="0" smtClean="0"/>
                  <a:t>Can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dirty="0" smtClean="0"/>
                  <a:t> using nested binary search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b="1" dirty="0" smtClean="0"/>
                  <a:t>Conjecture: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for any fixed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2900" y="1524000"/>
                <a:ext cx="8801100" cy="5181600"/>
              </a:xfrm>
              <a:blipFill rotWithShape="0">
                <a:blip r:embed="rId3"/>
                <a:stretch>
                  <a:fillRect l="-1385" t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619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Balanced Graph Partitioning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600200"/>
            <a:ext cx="7543800" cy="3460538"/>
          </a:xfrm>
        </p:spPr>
        <p:txBody>
          <a:bodyPr>
            <a:normAutofit/>
          </a:bodyPr>
          <a:lstStyle/>
          <a:p>
            <a:pPr marL="175022" lvl="1" indent="-175022">
              <a:spcBef>
                <a:spcPts val="900"/>
              </a:spcBef>
              <a:spcAft>
                <a:spcPts val="15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Implementation in Apache </a:t>
            </a:r>
            <a:r>
              <a:rPr lang="en-US" dirty="0" err="1" smtClean="0"/>
              <a:t>Giraph</a:t>
            </a:r>
            <a:endParaRPr lang="en-US" dirty="0" smtClean="0"/>
          </a:p>
          <a:p>
            <a:pPr marL="175022" lvl="1" indent="-175022">
              <a:spcBef>
                <a:spcPts val="900"/>
              </a:spcBef>
              <a:spcAft>
                <a:spcPts val="150"/>
              </a:spcAft>
              <a:buSzPct val="10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5022" lvl="1" indent="-175022">
              <a:spcBef>
                <a:spcPts val="900"/>
              </a:spcBef>
              <a:spcAft>
                <a:spcPts val="15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Percentage of cut edges </a:t>
            </a:r>
            <a:r>
              <a:rPr lang="en-US" dirty="0" smtClean="0"/>
              <a:t>on </a:t>
            </a:r>
            <a:r>
              <a:rPr lang="en-US" dirty="0" smtClean="0"/>
              <a:t>subsets of the Facebook graph (allowed </a:t>
            </a:r>
            <a:r>
              <a:rPr lang="en-US" dirty="0" smtClean="0"/>
              <a:t>vertex imbalance – 3</a:t>
            </a:r>
            <a:r>
              <a:rPr lang="en-US" dirty="0" smtClean="0"/>
              <a:t>%).  </a:t>
            </a: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922029"/>
              </p:ext>
            </p:extLst>
          </p:nvPr>
        </p:nvGraphicFramePr>
        <p:xfrm>
          <a:off x="990600" y="3812705"/>
          <a:ext cx="7010401" cy="2861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710">
                  <a:extLst>
                    <a:ext uri="{9D8B030D-6E8A-4147-A177-3AD203B41FA5}">
                      <a16:colId xmlns="" xmlns:a16="http://schemas.microsoft.com/office/drawing/2014/main" val="2489303347"/>
                    </a:ext>
                  </a:extLst>
                </a:gridCol>
                <a:gridCol w="1879490">
                  <a:extLst>
                    <a:ext uri="{9D8B030D-6E8A-4147-A177-3AD203B41FA5}">
                      <a16:colId xmlns="" xmlns:a16="http://schemas.microsoft.com/office/drawing/2014/main" val="3191321590"/>
                    </a:ext>
                  </a:extLst>
                </a:gridCol>
                <a:gridCol w="1655034">
                  <a:extLst>
                    <a:ext uri="{9D8B030D-6E8A-4147-A177-3AD203B41FA5}">
                      <a16:colId xmlns="" xmlns:a16="http://schemas.microsoft.com/office/drawing/2014/main" val="2107023009"/>
                    </a:ext>
                  </a:extLst>
                </a:gridCol>
                <a:gridCol w="1850167">
                  <a:extLst>
                    <a:ext uri="{9D8B030D-6E8A-4147-A177-3AD203B41FA5}">
                      <a16:colId xmlns="" xmlns:a16="http://schemas.microsoft.com/office/drawing/2014/main" val="1997165169"/>
                    </a:ext>
                  </a:extLst>
                </a:gridCol>
              </a:tblGrid>
              <a:tr h="65274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Graph</a:t>
                      </a:r>
                    </a:p>
                  </a:txBody>
                  <a:tcPr marL="21431" marR="21431" marT="14288" marB="1428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 smtClean="0">
                          <a:effectLst/>
                        </a:rPr>
                        <a:t>Badger Rampage</a:t>
                      </a:r>
                      <a:endParaRPr lang="en-US" sz="1800" dirty="0">
                        <a:effectLst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 err="1">
                          <a:effectLst/>
                        </a:rPr>
                        <a:t>SocialHash</a:t>
                      </a:r>
                      <a:endParaRPr lang="en-US" sz="1800" dirty="0">
                        <a:effectLst/>
                      </a:endParaRPr>
                    </a:p>
                  </a:txBody>
                  <a:tcPr marL="21431" marR="21431" marT="14288" marB="1428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Spinner</a:t>
                      </a:r>
                    </a:p>
                  </a:txBody>
                  <a:tcPr marL="21431" marR="21431" marT="14288" marB="1428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31685912"/>
                  </a:ext>
                </a:extLst>
              </a:tr>
              <a:tr h="44168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FB-2.5B</a:t>
                      </a:r>
                    </a:p>
                  </a:txBody>
                  <a:tcPr marL="21431" marR="21431" marT="14288" marB="1428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dirty="0">
                          <a:effectLst/>
                        </a:rPr>
                        <a:t>5.11%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dirty="0">
                          <a:effectLst/>
                        </a:rPr>
                        <a:t>8.75%</a:t>
                      </a:r>
                    </a:p>
                  </a:txBody>
                  <a:tcPr marL="21431" marR="21431" marT="14288" marB="14288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dirty="0">
                          <a:effectLst/>
                        </a:rPr>
                        <a:t>13.30%</a:t>
                      </a:r>
                    </a:p>
                  </a:txBody>
                  <a:tcPr marL="21431" marR="21431" marT="14288" marB="14288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689107623"/>
                  </a:ext>
                </a:extLst>
              </a:tr>
              <a:tr h="44168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FB-55B</a:t>
                      </a:r>
                    </a:p>
                  </a:txBody>
                  <a:tcPr marL="21431" marR="21431" marT="14288" marB="1428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dirty="0">
                          <a:effectLst/>
                        </a:rPr>
                        <a:t>4.99%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>
                          <a:effectLst/>
                        </a:rPr>
                        <a:t>11.75%</a:t>
                      </a:r>
                    </a:p>
                  </a:txBody>
                  <a:tcPr marL="21431" marR="21431" marT="14288" marB="14288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>
                          <a:effectLst/>
                        </a:rPr>
                        <a:t>12.79%</a:t>
                      </a:r>
                    </a:p>
                  </a:txBody>
                  <a:tcPr marL="21431" marR="21431" marT="14288" marB="14288" anchor="b"/>
                </a:tc>
                <a:extLst>
                  <a:ext uri="{0D108BD9-81ED-4DB2-BD59-A6C34878D82A}">
                    <a16:rowId xmlns="" xmlns:a16="http://schemas.microsoft.com/office/drawing/2014/main" val="2640056191"/>
                  </a:ext>
                </a:extLst>
              </a:tr>
              <a:tr h="44168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FB-80B</a:t>
                      </a:r>
                    </a:p>
                  </a:txBody>
                  <a:tcPr marL="21431" marR="21431" marT="14288" marB="1428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dirty="0">
                          <a:effectLst/>
                        </a:rPr>
                        <a:t>5.21%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dirty="0">
                          <a:effectLst/>
                        </a:rPr>
                        <a:t>12.04%</a:t>
                      </a:r>
                    </a:p>
                  </a:txBody>
                  <a:tcPr marL="21431" marR="21431" marT="14288" marB="14288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>
                          <a:effectLst/>
                        </a:rPr>
                        <a:t>8.64%</a:t>
                      </a:r>
                    </a:p>
                  </a:txBody>
                  <a:tcPr marL="21431" marR="21431" marT="14288" marB="14288" anchor="b"/>
                </a:tc>
                <a:extLst>
                  <a:ext uri="{0D108BD9-81ED-4DB2-BD59-A6C34878D82A}">
                    <a16:rowId xmlns="" xmlns:a16="http://schemas.microsoft.com/office/drawing/2014/main" val="3651027374"/>
                  </a:ext>
                </a:extLst>
              </a:tr>
              <a:tr h="44168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FB-400B</a:t>
                      </a:r>
                    </a:p>
                  </a:txBody>
                  <a:tcPr marL="21431" marR="21431" marT="14288" marB="1428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dirty="0">
                          <a:effectLst/>
                        </a:rPr>
                        <a:t>6.88%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dirty="0">
                          <a:effectLst/>
                        </a:rPr>
                        <a:t>5.82%</a:t>
                      </a:r>
                    </a:p>
                  </a:txBody>
                  <a:tcPr marL="21431" marR="21431" marT="14288" marB="14288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dirty="0">
                          <a:effectLst/>
                        </a:rPr>
                        <a:t>6.31%</a:t>
                      </a:r>
                    </a:p>
                  </a:txBody>
                  <a:tcPr marL="21431" marR="21431" marT="14288" marB="14288" anchor="b"/>
                </a:tc>
                <a:extLst>
                  <a:ext uri="{0D108BD9-81ED-4DB2-BD59-A6C34878D82A}">
                    <a16:rowId xmlns="" xmlns:a16="http://schemas.microsoft.com/office/drawing/2014/main" val="92019065"/>
                  </a:ext>
                </a:extLst>
              </a:tr>
              <a:tr h="44168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FB-800B</a:t>
                      </a:r>
                    </a:p>
                  </a:txBody>
                  <a:tcPr marL="21431" marR="21431" marT="14288" marB="1428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dirty="0">
                          <a:effectLst/>
                        </a:rPr>
                        <a:t>5.52%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dirty="0">
                          <a:effectLst/>
                        </a:rPr>
                        <a:t>5.25%</a:t>
                      </a:r>
                    </a:p>
                  </a:txBody>
                  <a:tcPr marL="21431" marR="21431" marT="14288" marB="14288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dirty="0">
                          <a:effectLst/>
                        </a:rPr>
                        <a:t>6.83%</a:t>
                      </a:r>
                    </a:p>
                  </a:txBody>
                  <a:tcPr marL="21431" marR="21431" marT="14288" marB="14288" anchor="b"/>
                </a:tc>
                <a:extLst>
                  <a:ext uri="{0D108BD9-81ED-4DB2-BD59-A6C34878D82A}">
                    <a16:rowId xmlns="" xmlns:a16="http://schemas.microsoft.com/office/drawing/2014/main" val="16771671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1" y="1143000"/>
            <a:ext cx="1258428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1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2D Balanced Graph Partitioning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734300" cy="5432405"/>
          </a:xfrm>
        </p:spPr>
        <p:txBody>
          <a:bodyPr>
            <a:normAutofit/>
          </a:bodyPr>
          <a:lstStyle/>
          <a:p>
            <a:pPr marL="175022" lvl="1" indent="-175022">
              <a:spcBef>
                <a:spcPts val="900"/>
              </a:spcBef>
              <a:spcAft>
                <a:spcPts val="15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Percentage of </a:t>
            </a:r>
            <a:r>
              <a:rPr lang="en-US"/>
              <a:t>cut </a:t>
            </a:r>
            <a:r>
              <a:rPr lang="en-US" smtClean="0"/>
              <a:t>edges on public graphs </a:t>
            </a:r>
            <a:r>
              <a:rPr lang="en-US" dirty="0" smtClean="0"/>
              <a:t>(allowed </a:t>
            </a:r>
            <a:r>
              <a:rPr lang="en-US" dirty="0" smtClean="0"/>
              <a:t>imbalance on vertices and degrees – 1</a:t>
            </a:r>
            <a:r>
              <a:rPr lang="en-US" dirty="0" smtClean="0"/>
              <a:t>%).</a:t>
            </a: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32970"/>
              </p:ext>
            </p:extLst>
          </p:nvPr>
        </p:nvGraphicFramePr>
        <p:xfrm>
          <a:off x="1066800" y="2590800"/>
          <a:ext cx="7163719" cy="1901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983">
                  <a:extLst>
                    <a:ext uri="{9D8B030D-6E8A-4147-A177-3AD203B41FA5}">
                      <a16:colId xmlns="" xmlns:a16="http://schemas.microsoft.com/office/drawing/2014/main" val="2489303347"/>
                    </a:ext>
                  </a:extLst>
                </a:gridCol>
                <a:gridCol w="1997645">
                  <a:extLst>
                    <a:ext uri="{9D8B030D-6E8A-4147-A177-3AD203B41FA5}">
                      <a16:colId xmlns="" xmlns:a16="http://schemas.microsoft.com/office/drawing/2014/main" val="3191321590"/>
                    </a:ext>
                  </a:extLst>
                </a:gridCol>
                <a:gridCol w="2169518">
                  <a:extLst>
                    <a:ext uri="{9D8B030D-6E8A-4147-A177-3AD203B41FA5}">
                      <a16:colId xmlns="" xmlns:a16="http://schemas.microsoft.com/office/drawing/2014/main" val="2107023009"/>
                    </a:ext>
                  </a:extLst>
                </a:gridCol>
                <a:gridCol w="1864573">
                  <a:extLst>
                    <a:ext uri="{9D8B030D-6E8A-4147-A177-3AD203B41FA5}">
                      <a16:colId xmlns="" xmlns:a16="http://schemas.microsoft.com/office/drawing/2014/main" val="1997165169"/>
                    </a:ext>
                  </a:extLst>
                </a:gridCol>
              </a:tblGrid>
              <a:tr h="66101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Graph</a:t>
                      </a:r>
                    </a:p>
                  </a:txBody>
                  <a:tcPr marL="21431" marR="21431" marT="14288" marB="1428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 smtClean="0">
                          <a:effectLst/>
                        </a:rPr>
                        <a:t>Badger Rampage– exact projection</a:t>
                      </a:r>
                      <a:endParaRPr lang="en-US" sz="1800" dirty="0">
                        <a:effectLst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Badger Rampage – alternating projection</a:t>
                      </a:r>
                    </a:p>
                  </a:txBody>
                  <a:tcPr marL="21431" marR="21431" marT="14288" marB="1428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</a:rPr>
                        <a:t>Spinner</a:t>
                      </a:r>
                    </a:p>
                  </a:txBody>
                  <a:tcPr marL="21431" marR="21431" marT="14288" marB="1428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31685912"/>
                  </a:ext>
                </a:extLst>
              </a:tr>
              <a:tr h="41356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 err="1" smtClean="0"/>
                        <a:t>LiveJournal</a:t>
                      </a:r>
                      <a:endParaRPr lang="en-US" sz="1800" dirty="0">
                        <a:effectLst/>
                      </a:endParaRPr>
                    </a:p>
                  </a:txBody>
                  <a:tcPr marL="21431" marR="21431" marT="14288" marB="1428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dirty="0" smtClean="0"/>
                        <a:t>6.74%</a:t>
                      </a:r>
                      <a:endParaRPr lang="en-US" sz="1800" b="1" dirty="0">
                        <a:effectLst/>
                      </a:endParaRP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dirty="0" smtClean="0"/>
                        <a:t>6.74%</a:t>
                      </a:r>
                      <a:endParaRPr lang="en-US" sz="1800" dirty="0">
                        <a:effectLst/>
                      </a:endParaRPr>
                    </a:p>
                  </a:txBody>
                  <a:tcPr marL="21431" marR="21431" marT="14288" marB="14288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dirty="0" smtClean="0"/>
                        <a:t>9.53%</a:t>
                      </a:r>
                      <a:endParaRPr lang="en-US" sz="1800" dirty="0">
                        <a:effectLst/>
                      </a:endParaRPr>
                    </a:p>
                  </a:txBody>
                  <a:tcPr marL="21431" marR="21431" marT="14288" marB="14288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689107623"/>
                  </a:ext>
                </a:extLst>
              </a:tr>
              <a:tr h="41356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 smtClean="0"/>
                        <a:t>Orkut</a:t>
                      </a:r>
                      <a:endParaRPr lang="en-US" sz="1800" dirty="0">
                        <a:effectLst/>
                      </a:endParaRPr>
                    </a:p>
                  </a:txBody>
                  <a:tcPr marL="21431" marR="21431" marT="14288" marB="1428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dirty="0" smtClean="0"/>
                        <a:t>5.14%</a:t>
                      </a:r>
                      <a:endParaRPr lang="en-US" sz="1800" b="1" dirty="0">
                        <a:effectLst/>
                      </a:endParaRP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dirty="0" smtClean="0"/>
                        <a:t>4.9%</a:t>
                      </a:r>
                      <a:r>
                        <a:rPr lang="en-US" sz="1800" dirty="0" smtClean="0"/>
                        <a:t> </a:t>
                      </a:r>
                      <a:endParaRPr lang="en-US" sz="1800" dirty="0">
                        <a:effectLst/>
                      </a:endParaRPr>
                    </a:p>
                  </a:txBody>
                  <a:tcPr marL="21431" marR="21431" marT="14288" marB="14288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dirty="0" smtClean="0"/>
                        <a:t>5.68% </a:t>
                      </a:r>
                      <a:endParaRPr lang="en-US" sz="1800" dirty="0">
                        <a:effectLst/>
                      </a:endParaRPr>
                    </a:p>
                  </a:txBody>
                  <a:tcPr marL="21431" marR="21431" marT="14288" marB="14288" anchor="b"/>
                </a:tc>
                <a:extLst>
                  <a:ext uri="{0D108BD9-81ED-4DB2-BD59-A6C34878D82A}">
                    <a16:rowId xmlns="" xmlns:a16="http://schemas.microsoft.com/office/drawing/2014/main" val="2640056191"/>
                  </a:ext>
                </a:extLst>
              </a:tr>
              <a:tr h="41356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 smtClean="0"/>
                        <a:t>ego-</a:t>
                      </a:r>
                      <a:r>
                        <a:rPr lang="en-US" sz="1800" dirty="0" err="1" smtClean="0"/>
                        <a:t>Gplus</a:t>
                      </a:r>
                      <a:endParaRPr lang="en-US" sz="1800" dirty="0">
                        <a:effectLst/>
                      </a:endParaRPr>
                    </a:p>
                  </a:txBody>
                  <a:tcPr marL="21431" marR="21431" marT="14288" marB="1428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dirty="0" smtClean="0"/>
                        <a:t>12%</a:t>
                      </a:r>
                      <a:endParaRPr lang="en-US" sz="1800" b="1" dirty="0">
                        <a:effectLst/>
                      </a:endParaRP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dirty="0" smtClean="0"/>
                        <a:t>12.2%</a:t>
                      </a:r>
                      <a:endParaRPr lang="en-US" sz="1800" dirty="0">
                        <a:effectLst/>
                      </a:endParaRPr>
                    </a:p>
                  </a:txBody>
                  <a:tcPr marL="21431" marR="21431" marT="14288" marB="14288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dirty="0" smtClean="0"/>
                        <a:t>44.5%</a:t>
                      </a:r>
                      <a:endParaRPr lang="en-US" sz="1800" dirty="0">
                        <a:effectLst/>
                      </a:endParaRPr>
                    </a:p>
                  </a:txBody>
                  <a:tcPr marL="21431" marR="21431" marT="14288" marB="14288" anchor="b"/>
                </a:tc>
                <a:extLst>
                  <a:ext uri="{0D108BD9-81ED-4DB2-BD59-A6C34878D82A}">
                    <a16:rowId xmlns="" xmlns:a16="http://schemas.microsoft.com/office/drawing/2014/main" val="3651027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Step size selection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𝜸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)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60" y="1752600"/>
                <a:ext cx="7543800" cy="3460538"/>
              </a:xfrm>
            </p:spPr>
            <p:txBody>
              <a:bodyPr>
                <a:normAutofit/>
              </a:bodyPr>
              <a:lstStyle/>
              <a:p>
                <a:pPr marL="175022" lvl="1" indent="-175022">
                  <a:spcBef>
                    <a:spcPts val="900"/>
                  </a:spcBef>
                  <a:spcAft>
                    <a:spcPts val="15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Cut size per iteration as a function of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7030A0"/>
                        </a:solidFill>
                        <a:latin typeface="Cambria Math" charset="0"/>
                      </a:rPr>
                      <m:t>𝜸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60" y="1752600"/>
                <a:ext cx="7543800" cy="3460538"/>
              </a:xfrm>
              <a:blipFill rotWithShape="0">
                <a:blip r:embed="rId3"/>
                <a:stretch>
                  <a:fillRect l="-1454" t="-1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54" y="2590800"/>
            <a:ext cx="7728612" cy="203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Future work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417638"/>
                <a:ext cx="7543800" cy="4830762"/>
              </a:xfrm>
            </p:spPr>
            <p:txBody>
              <a:bodyPr>
                <a:normAutofit/>
              </a:bodyPr>
              <a:lstStyle/>
              <a:p>
                <a:pPr marL="175022" lvl="1" indent="-175022">
                  <a:spcBef>
                    <a:spcPts val="900"/>
                  </a:spcBef>
                  <a:spcAft>
                    <a:spcPts val="150"/>
                  </a:spcAft>
                  <a:buSzPct val="100000"/>
                  <a:buFont typeface="Arial" panose="020B0604020202020204" pitchFamily="34" charset="0"/>
                  <a:buChar char="•"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175022" lvl="1" indent="-175022">
                  <a:spcBef>
                    <a:spcPts val="900"/>
                  </a:spcBef>
                  <a:spcAft>
                    <a:spcPts val="150"/>
                  </a:spcAft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algorithm </a:t>
                </a:r>
                <a:r>
                  <a:rPr lang="en-US" dirty="0"/>
                  <a:t>for </a:t>
                </a:r>
                <a:r>
                  <a:rPr lang="en-US" dirty="0" smtClean="0"/>
                  <a:t>fixed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charset="0"/>
                      </a:rPr>
                      <m:t>𝒅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marL="175022" lvl="1" indent="-175022">
                  <a:spcBef>
                    <a:spcPts val="900"/>
                  </a:spcBef>
                  <a:spcAft>
                    <a:spcPts val="15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Guarantees on convergence of </a:t>
                </a:r>
                <a:r>
                  <a:rPr lang="en-US" dirty="0" smtClean="0"/>
                  <a:t>Badger Rampage?</a:t>
                </a:r>
                <a:endParaRPr lang="en-US" dirty="0" smtClean="0"/>
              </a:p>
              <a:p>
                <a:pPr marL="175022" lvl="1" indent="-175022">
                  <a:spcBef>
                    <a:spcPts val="900"/>
                  </a:spcBef>
                  <a:spcAft>
                    <a:spcPts val="15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Practical algorithm for 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 parts</a:t>
                </a:r>
              </a:p>
              <a:p>
                <a:pPr lvl="1"/>
                <a:r>
                  <a:rPr lang="en-US" dirty="0"/>
                  <a:t>Currently use recursive </a:t>
                </a:r>
                <a:r>
                  <a:rPr lang="en-US" dirty="0" smtClean="0"/>
                  <a:t>partitioning</a:t>
                </a:r>
              </a:p>
              <a:p>
                <a:pPr lvl="1"/>
                <a:r>
                  <a:rPr lang="en-US" dirty="0" smtClean="0"/>
                  <a:t>Can modify the approach to support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parts, but time and memory increase by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417638"/>
                <a:ext cx="7543800" cy="4830762"/>
              </a:xfrm>
              <a:blipFill rotWithShape="0">
                <a:blip r:embed="rId3"/>
                <a:stretch>
                  <a:fillRect l="-1454" r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730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“Three Schools </a:t>
            </a:r>
            <a:r>
              <a:rPr lang="en-US" b="1" dirty="0">
                <a:solidFill>
                  <a:srgbClr val="0070C0"/>
                </a:solidFill>
              </a:rPr>
              <a:t>of Thought” in 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Algorithms </a:t>
            </a:r>
            <a:r>
              <a:rPr lang="en-US" b="1" dirty="0">
                <a:solidFill>
                  <a:srgbClr val="0070C0"/>
                </a:solidFill>
              </a:rPr>
              <a:t>&amp;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r>
              <a:rPr lang="en-US" b="1" dirty="0"/>
              <a:t>New York &amp; Chicago</a:t>
            </a:r>
            <a:r>
              <a:rPr lang="en-US" dirty="0"/>
              <a:t> (Princeton, NYU, U Chicago)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Abstract and </a:t>
            </a:r>
            <a:r>
              <a:rPr lang="en-US" b="1" dirty="0" smtClean="0">
                <a:solidFill>
                  <a:srgbClr val="FF0000"/>
                </a:solidFill>
              </a:rPr>
              <a:t>skeptical theory building</a:t>
            </a:r>
            <a:r>
              <a:rPr lang="en-US" dirty="0" smtClean="0"/>
              <a:t>, </a:t>
            </a:r>
            <a:r>
              <a:rPr lang="en-US" dirty="0"/>
              <a:t>driven by fundamental </a:t>
            </a:r>
            <a:r>
              <a:rPr lang="en-US" dirty="0" smtClean="0"/>
              <a:t>questions and big agendas</a:t>
            </a:r>
            <a:endParaRPr lang="en-US" dirty="0"/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“Life is </a:t>
            </a:r>
            <a:r>
              <a:rPr lang="en-US" b="1" dirty="0" smtClean="0">
                <a:solidFill>
                  <a:srgbClr val="00B050"/>
                </a:solidFill>
              </a:rPr>
              <a:t>hard</a:t>
            </a:r>
            <a:r>
              <a:rPr lang="mr-IN" b="1" dirty="0" smtClean="0">
                <a:solidFill>
                  <a:srgbClr val="00B050"/>
                </a:solidFill>
              </a:rPr>
              <a:t>…</a:t>
            </a:r>
            <a:r>
              <a:rPr lang="en-US" b="1" dirty="0" smtClean="0">
                <a:solidFill>
                  <a:srgbClr val="00B050"/>
                </a:solidFill>
              </a:rPr>
              <a:t>”</a:t>
            </a:r>
            <a:r>
              <a:rPr lang="en-US" dirty="0" smtClean="0"/>
              <a:t>: </a:t>
            </a:r>
            <a:r>
              <a:rPr lang="en-US" dirty="0"/>
              <a:t>polynomial-time, hardness of approximation</a:t>
            </a:r>
            <a:r>
              <a:rPr lang="en-US" dirty="0" smtClean="0"/>
              <a:t>, conditional hardness, </a:t>
            </a:r>
            <a:r>
              <a:rPr lang="en-US" dirty="0"/>
              <a:t>beyond-worst case </a:t>
            </a:r>
            <a:r>
              <a:rPr lang="en-US" dirty="0" smtClean="0"/>
              <a:t>analysis 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225893"/>
            <a:ext cx="2254419" cy="261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7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“Three Schools </a:t>
            </a:r>
            <a:r>
              <a:rPr lang="en-US" b="1" dirty="0">
                <a:solidFill>
                  <a:srgbClr val="0070C0"/>
                </a:solidFill>
              </a:rPr>
              <a:t>of Thought” in 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Algorithms &amp;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b="1" dirty="0"/>
              <a:t>Bay area</a:t>
            </a:r>
            <a:r>
              <a:rPr lang="en-US" dirty="0"/>
              <a:t> (Stanford &amp; Berkeley)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No time for philosophy, </a:t>
            </a:r>
            <a:r>
              <a:rPr lang="en-US" dirty="0"/>
              <a:t>driven by applications and societal needs</a:t>
            </a:r>
            <a:endParaRPr lang="en-US" b="1" dirty="0"/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“Let’s start </a:t>
            </a:r>
            <a:r>
              <a:rPr lang="en-US" b="1" dirty="0">
                <a:solidFill>
                  <a:srgbClr val="00B050"/>
                </a:solidFill>
              </a:rPr>
              <a:t>a company </a:t>
            </a:r>
            <a:r>
              <a:rPr lang="en-US" b="1" dirty="0" smtClean="0">
                <a:solidFill>
                  <a:srgbClr val="00B050"/>
                </a:solidFill>
              </a:rPr>
              <a:t>and change </a:t>
            </a:r>
            <a:r>
              <a:rPr lang="en-US" b="1" dirty="0">
                <a:solidFill>
                  <a:srgbClr val="00B050"/>
                </a:solidFill>
              </a:rPr>
              <a:t>the </a:t>
            </a:r>
            <a:r>
              <a:rPr lang="en-US" b="1" dirty="0" smtClean="0">
                <a:solidFill>
                  <a:srgbClr val="00B050"/>
                </a:solidFill>
              </a:rPr>
              <a:t>society!”</a:t>
            </a:r>
            <a:r>
              <a:rPr lang="en-US" dirty="0" smtClean="0"/>
              <a:t>: </a:t>
            </a:r>
            <a:r>
              <a:rPr lang="en-US" dirty="0"/>
              <a:t>machine learning/AI, </a:t>
            </a:r>
            <a:r>
              <a:rPr lang="en-US" dirty="0" smtClean="0"/>
              <a:t>fairness, social networks, privacy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191000"/>
            <a:ext cx="44196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0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63" y="5310542"/>
            <a:ext cx="1752600" cy="13514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This talk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525963"/>
          </a:xfrm>
        </p:spPr>
        <p:txBody>
          <a:bodyPr/>
          <a:lstStyle/>
          <a:p>
            <a:r>
              <a:rPr lang="en-US" b="1" dirty="0" smtClean="0"/>
              <a:t>“Boston school”</a:t>
            </a:r>
          </a:p>
          <a:p>
            <a:pPr lvl="1"/>
            <a:r>
              <a:rPr lang="en-US" dirty="0" smtClean="0"/>
              <a:t>Fast, optimistic and specific: sublinear time, streaming, </a:t>
            </a:r>
            <a:r>
              <a:rPr lang="en-US" dirty="0" smtClean="0"/>
              <a:t>distributed, gradient descent</a:t>
            </a:r>
            <a:endParaRPr lang="en-US" dirty="0" smtClean="0"/>
          </a:p>
          <a:p>
            <a:r>
              <a:rPr lang="en-US" b="1" dirty="0" smtClean="0"/>
              <a:t>“Bay area school”</a:t>
            </a:r>
          </a:p>
          <a:p>
            <a:pPr lvl="1"/>
            <a:r>
              <a:rPr lang="en-US" dirty="0" smtClean="0"/>
              <a:t>Driven by applications, does it work in practice and scale to large data?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070" y="5105400"/>
            <a:ext cx="1571730" cy="1584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070" y="2687137"/>
            <a:ext cx="1571730" cy="2095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070" y="228247"/>
            <a:ext cx="1600200" cy="21362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10435" y="2194044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⬇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8243" y="4565166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⬇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96163"/>
            <a:ext cx="2142512" cy="1205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8" t="6740" r="-1787" b="28618"/>
          <a:stretch/>
        </p:blipFill>
        <p:spPr>
          <a:xfrm>
            <a:off x="5186743" y="5071110"/>
            <a:ext cx="1584494" cy="16332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6200000">
            <a:off x="6782733" y="5587165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⬇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1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Balanced Graph Partitioning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524000"/>
                <a:ext cx="84582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Partition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dirty="0" smtClean="0">
                        <a:latin typeface="Cambria Math" charset="0"/>
                      </a:rPr>
                      <m:t>(</m:t>
                    </m:r>
                    <m:r>
                      <a:rPr lang="en-US" b="0" i="1" dirty="0" smtClean="0">
                        <a:latin typeface="Cambria Math" charset="0"/>
                      </a:rPr>
                      <m:t>𝑉</m:t>
                    </m:r>
                    <m:r>
                      <a:rPr lang="en-US" b="0" i="1" dirty="0" smtClean="0">
                        <a:latin typeface="Cambria Math" charset="0"/>
                      </a:rPr>
                      <m:t>,</m:t>
                    </m:r>
                    <m:r>
                      <a:rPr lang="en-US" b="0" i="1" dirty="0" smtClean="0">
                        <a:latin typeface="Cambria Math" charset="0"/>
                      </a:rPr>
                      <m:t>𝐸</m:t>
                    </m:r>
                    <m:r>
                      <a:rPr lang="en-US" b="0" i="1" dirty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parts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Each part contains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 smtClean="0"/>
                  <a:t> vertices</a:t>
                </a:r>
              </a:p>
              <a:p>
                <a:pPr lvl="1"/>
                <a:r>
                  <a:rPr lang="en-US" dirty="0" smtClean="0"/>
                  <a:t># of edges </a:t>
                </a:r>
                <a:r>
                  <a:rPr lang="en-US" b="1" dirty="0" smtClean="0"/>
                  <a:t>inside the parts is maximized</a:t>
                </a:r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Goal: make it work for the real Facebook graph</a:t>
                </a:r>
              </a:p>
              <a:p>
                <a:pPr lvl="1"/>
                <a:r>
                  <a:rPr lang="en-US" dirty="0" smtClean="0"/>
                  <a:t>Load balancing </a:t>
                </a:r>
              </a:p>
              <a:p>
                <a:pPr lvl="1"/>
                <a:r>
                  <a:rPr lang="en-US" dirty="0" smtClean="0"/>
                  <a:t>Community detection</a:t>
                </a:r>
              </a:p>
              <a:p>
                <a:pPr lvl="1"/>
                <a:r>
                  <a:rPr lang="en-US" dirty="0" smtClean="0"/>
                  <a:t>Selecting representative subsets for training</a:t>
                </a:r>
              </a:p>
              <a:p>
                <a:pPr lvl="1"/>
                <a:r>
                  <a:rPr lang="mr-IN" dirty="0" smtClean="0"/>
                  <a:t>…</a:t>
                </a:r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524000"/>
                <a:ext cx="8458200" cy="5105400"/>
              </a:xfrm>
              <a:blipFill rotWithShape="0">
                <a:blip r:embed="rId2"/>
                <a:stretch>
                  <a:fillRect l="-1658" t="-1432" r="-1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653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Facebook Graph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61" y="2209800"/>
            <a:ext cx="7528278" cy="423465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7861" y="1432878"/>
                <a:ext cx="7528278" cy="965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/>
                <a:r>
                  <a:rPr lang="en-US" sz="3200" b="1" dirty="0"/>
                  <a:t># vertices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charset="0"/>
                      </a:rPr>
                      <m:t>≈</m:t>
                    </m:r>
                    <m:r>
                      <a:rPr lang="en-US" sz="3200" b="1" i="1">
                        <a:latin typeface="Cambria Math" charset="0"/>
                      </a:rPr>
                      <m:t>𝟐</m:t>
                    </m:r>
                    <m:r>
                      <a:rPr lang="en-US" sz="3200" b="1" i="1">
                        <a:latin typeface="Cambria Math" charset="0"/>
                      </a:rPr>
                      <m:t> ×</m:t>
                    </m:r>
                    <m:sSup>
                      <m:sSupPr>
                        <m:ctrlPr>
                          <a:rPr lang="en-US" sz="32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charset="0"/>
                          </a:rPr>
                          <m:t>𝟏𝟎</m:t>
                        </m:r>
                      </m:e>
                      <m:sup>
                        <m:r>
                          <a:rPr lang="en-US" sz="3200" b="1" i="1">
                            <a:latin typeface="Cambria Math" charset="0"/>
                          </a:rPr>
                          <m:t>𝟗</m:t>
                        </m:r>
                      </m:sup>
                    </m:sSup>
                    <m:r>
                      <a:rPr lang="en-US" sz="3200" b="1" i="1"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sz="3200" b="1" dirty="0"/>
                  <a:t> #edges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charset="0"/>
                      </a:rPr>
                      <m:t>≈</m:t>
                    </m:r>
                    <m:sSup>
                      <m:sSupPr>
                        <m:ctrlPr>
                          <a:rPr lang="en-US" sz="32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charset="0"/>
                          </a:rPr>
                          <m:t>𝟏𝟎</m:t>
                        </m:r>
                      </m:e>
                      <m:sup>
                        <m:r>
                          <a:rPr lang="en-US" sz="3200" b="1" i="1">
                            <a:latin typeface="Cambria Math" charset="0"/>
                          </a:rPr>
                          <m:t>𝟏𝟐</m:t>
                        </m:r>
                      </m:sup>
                    </m:sSup>
                  </m:oMath>
                </a14:m>
                <a:endParaRPr lang="en-US" sz="3200" b="1" dirty="0"/>
              </a:p>
              <a:p>
                <a:pPr marL="285750" marR="0" lvl="0" indent="-28575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61" y="1432878"/>
                <a:ext cx="7528278" cy="965264"/>
              </a:xfrm>
              <a:prstGeom prst="rect">
                <a:avLst/>
              </a:prstGeom>
              <a:blipFill rotWithShape="0">
                <a:blip r:embed="rId3"/>
                <a:stretch>
                  <a:fillRect t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5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Hard in Theory</a:t>
            </a:r>
            <a:r>
              <a:rPr lang="en-US" dirty="0" smtClean="0">
                <a:solidFill>
                  <a:srgbClr val="0070C0"/>
                </a:solidFill>
              </a:rPr>
              <a:t>, Important in Practice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</p:spPr>
            <p:txBody>
              <a:bodyPr/>
              <a:lstStyle/>
              <a:p>
                <a:r>
                  <a:rPr lang="en-US" dirty="0" smtClean="0"/>
                  <a:t>Minimizing </a:t>
                </a:r>
                <a:r>
                  <a:rPr lang="en-US" dirty="0"/>
                  <a:t>the </a:t>
                </a:r>
                <a:r>
                  <a:rPr lang="en-US" dirty="0" smtClean="0"/>
                  <a:t>cut 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No constant-factor approximation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=0,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≥3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unless P = NP </a:t>
                </a:r>
                <a:r>
                  <a:rPr lang="en-US" dirty="0">
                    <a:solidFill>
                      <a:srgbClr val="0070C0"/>
                    </a:solidFill>
                  </a:rPr>
                  <a:t>[Andreev, Racke’06]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Best approximation: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polylog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Feige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Krauthgamer’02]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/>
                  <a:t>Max n/2-UNCUT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≈</m:t>
                    </m:r>
                  </m:oMath>
                </a14:m>
                <a:r>
                  <a:rPr lang="en-US" dirty="0" smtClean="0"/>
                  <a:t>0.64 via SDP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Halperin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Zwick, IPCO’01]</a:t>
                </a:r>
              </a:p>
              <a:p>
                <a:r>
                  <a:rPr lang="en-US" dirty="0" smtClean="0"/>
                  <a:t>If approximate balance is allowed, what is the hardness of this problem?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  <a:blipFill rotWithShape="0">
                <a:blip r:embed="rId2"/>
                <a:stretch>
                  <a:fillRect l="-161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070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Hard in Theory, </a:t>
            </a:r>
            <a:r>
              <a:rPr lang="en-US" b="1" dirty="0" smtClean="0">
                <a:solidFill>
                  <a:srgbClr val="0070C0"/>
                </a:solidFill>
              </a:rPr>
              <a:t>Important in Practice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7638"/>
            <a:ext cx="8425646" cy="53641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Previous generation tools:</a:t>
            </a:r>
          </a:p>
          <a:p>
            <a:pPr lvl="1"/>
            <a:r>
              <a:rPr lang="en-US" dirty="0" smtClean="0"/>
              <a:t>METIS </a:t>
            </a:r>
            <a:r>
              <a:rPr lang="en-US" dirty="0" smtClean="0">
                <a:solidFill>
                  <a:srgbClr val="0070C0"/>
                </a:solidFill>
              </a:rPr>
              <a:t>[</a:t>
            </a:r>
            <a:r>
              <a:rPr lang="en-US" dirty="0" err="1" smtClean="0">
                <a:solidFill>
                  <a:srgbClr val="0070C0"/>
                </a:solidFill>
              </a:rPr>
              <a:t>Karypis</a:t>
            </a:r>
            <a:r>
              <a:rPr lang="en-US" dirty="0" smtClean="0">
                <a:solidFill>
                  <a:srgbClr val="0070C0"/>
                </a:solidFill>
              </a:rPr>
              <a:t>, Kumar, ‘95]</a:t>
            </a:r>
          </a:p>
          <a:p>
            <a:r>
              <a:rPr lang="en-US" dirty="0" smtClean="0"/>
              <a:t>Google: </a:t>
            </a:r>
          </a:p>
          <a:p>
            <a:pPr lvl="1"/>
            <a:r>
              <a:rPr lang="en-US" dirty="0" smtClean="0"/>
              <a:t>Linear embedding: </a:t>
            </a:r>
            <a:r>
              <a:rPr lang="en-US" dirty="0" smtClean="0">
                <a:solidFill>
                  <a:srgbClr val="0070C0"/>
                </a:solidFill>
              </a:rPr>
              <a:t>[Aydin, </a:t>
            </a:r>
            <a:r>
              <a:rPr lang="en-US" dirty="0" err="1" smtClean="0">
                <a:solidFill>
                  <a:srgbClr val="0070C0"/>
                </a:solidFill>
              </a:rPr>
              <a:t>Bateni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Mirrokni</a:t>
            </a:r>
            <a:r>
              <a:rPr lang="en-US" dirty="0" smtClean="0">
                <a:solidFill>
                  <a:srgbClr val="0070C0"/>
                </a:solidFill>
              </a:rPr>
              <a:t>, WSDM’16]</a:t>
            </a:r>
          </a:p>
          <a:p>
            <a:r>
              <a:rPr lang="en-US" dirty="0" smtClean="0"/>
              <a:t>Facebook: </a:t>
            </a:r>
          </a:p>
          <a:p>
            <a:pPr lvl="1"/>
            <a:r>
              <a:rPr lang="en-US" dirty="0" smtClean="0"/>
              <a:t>Label propagation: </a:t>
            </a:r>
            <a:r>
              <a:rPr lang="en-US" dirty="0" smtClean="0">
                <a:solidFill>
                  <a:srgbClr val="0070C0"/>
                </a:solidFill>
              </a:rPr>
              <a:t>[</a:t>
            </a:r>
            <a:r>
              <a:rPr lang="en-US" dirty="0" err="1" smtClean="0">
                <a:solidFill>
                  <a:srgbClr val="0070C0"/>
                </a:solidFill>
              </a:rPr>
              <a:t>Ugander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Backstrom</a:t>
            </a:r>
            <a:r>
              <a:rPr lang="en-US" dirty="0" smtClean="0">
                <a:solidFill>
                  <a:srgbClr val="0070C0"/>
                </a:solidFill>
              </a:rPr>
              <a:t>, WSDM’13]</a:t>
            </a:r>
          </a:p>
          <a:p>
            <a:pPr lvl="1"/>
            <a:r>
              <a:rPr lang="en-US" dirty="0" err="1" smtClean="0"/>
              <a:t>SocialHash</a:t>
            </a:r>
            <a:r>
              <a:rPr lang="en-US" dirty="0" smtClean="0"/>
              <a:t> </a:t>
            </a:r>
            <a:r>
              <a:rPr lang="en-US" dirty="0" err="1" smtClean="0"/>
              <a:t>partitioner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70C0"/>
                </a:solidFill>
              </a:rPr>
              <a:t>[</a:t>
            </a:r>
            <a:r>
              <a:rPr lang="en-US" dirty="0" err="1" smtClean="0">
                <a:solidFill>
                  <a:srgbClr val="0070C0"/>
                </a:solidFill>
              </a:rPr>
              <a:t>Kabiljo</a:t>
            </a:r>
            <a:r>
              <a:rPr lang="en-US" dirty="0" smtClean="0">
                <a:solidFill>
                  <a:srgbClr val="0070C0"/>
                </a:solidFill>
              </a:rPr>
              <a:t>, Karrer, </a:t>
            </a:r>
            <a:r>
              <a:rPr lang="en-US" dirty="0" err="1" smtClean="0">
                <a:solidFill>
                  <a:srgbClr val="0070C0"/>
                </a:solidFill>
              </a:rPr>
              <a:t>Pundir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Pupyrev</a:t>
            </a:r>
            <a:r>
              <a:rPr lang="en-US" dirty="0" smtClean="0">
                <a:solidFill>
                  <a:srgbClr val="0070C0"/>
                </a:solidFill>
              </a:rPr>
              <a:t>, Shalita, </a:t>
            </a:r>
            <a:r>
              <a:rPr lang="en-US" dirty="0" err="1" smtClean="0">
                <a:solidFill>
                  <a:srgbClr val="0070C0"/>
                </a:solidFill>
              </a:rPr>
              <a:t>Akhremtsev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Presta</a:t>
            </a:r>
            <a:r>
              <a:rPr lang="en-US" dirty="0" smtClean="0">
                <a:solidFill>
                  <a:srgbClr val="0070C0"/>
                </a:solidFill>
              </a:rPr>
              <a:t>, VLDB’17]</a:t>
            </a:r>
          </a:p>
          <a:p>
            <a:pPr lvl="1"/>
            <a:r>
              <a:rPr lang="en-US" dirty="0" smtClean="0"/>
              <a:t>Spinner </a:t>
            </a:r>
            <a:r>
              <a:rPr lang="en-US" dirty="0" smtClean="0">
                <a:solidFill>
                  <a:srgbClr val="0070C0"/>
                </a:solidFill>
              </a:rPr>
              <a:t>[</a:t>
            </a:r>
            <a:r>
              <a:rPr lang="en-US" dirty="0" err="1" smtClean="0">
                <a:solidFill>
                  <a:srgbClr val="0070C0"/>
                </a:solidFill>
              </a:rPr>
              <a:t>Martella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Logothetis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Loukas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Siganos</a:t>
            </a:r>
            <a:r>
              <a:rPr lang="en-US" dirty="0" smtClean="0">
                <a:solidFill>
                  <a:srgbClr val="0070C0"/>
                </a:solidFill>
              </a:rPr>
              <a:t>, ICDE’17]</a:t>
            </a:r>
          </a:p>
          <a:p>
            <a:r>
              <a:rPr lang="en-US" dirty="0" smtClean="0"/>
              <a:t>Some other papers:</a:t>
            </a:r>
          </a:p>
          <a:p>
            <a:pPr lvl="1"/>
            <a:r>
              <a:rPr lang="en-US" dirty="0" smtClean="0"/>
              <a:t>FENNEL </a:t>
            </a:r>
            <a:r>
              <a:rPr lang="en-US" dirty="0" smtClean="0">
                <a:solidFill>
                  <a:srgbClr val="0070C0"/>
                </a:solidFill>
              </a:rPr>
              <a:t>[</a:t>
            </a:r>
            <a:r>
              <a:rPr lang="en-US" dirty="0" err="1" smtClean="0">
                <a:solidFill>
                  <a:srgbClr val="0070C0"/>
                </a:solidFill>
              </a:rPr>
              <a:t>Tsourakakis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Gkantsidis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Radunovic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Vojnovic</a:t>
            </a:r>
            <a:r>
              <a:rPr lang="en-US" dirty="0" smtClean="0">
                <a:solidFill>
                  <a:srgbClr val="0070C0"/>
                </a:solidFill>
              </a:rPr>
              <a:t>, WSDM’14]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28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15695</TotalTime>
  <Words>1817</Words>
  <Application>Microsoft Macintosh PowerPoint</Application>
  <PresentationFormat>On-screen Show (4:3)</PresentationFormat>
  <Paragraphs>218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Cambria Math</vt:lpstr>
      <vt:lpstr>Mangal</vt:lpstr>
      <vt:lpstr>Times New Roman</vt:lpstr>
      <vt:lpstr>Arial</vt:lpstr>
      <vt:lpstr>Office Theme</vt:lpstr>
      <vt:lpstr>Badger Rampage: Multi-Dimensional Balanced Partitioning of Facebook-scale Graphs</vt:lpstr>
      <vt:lpstr>“Three Schools of Thought” in  Algorithms &amp; Complexity</vt:lpstr>
      <vt:lpstr>“Three Schools of Thought” in  Algorithms &amp; Complexity</vt:lpstr>
      <vt:lpstr>“Three Schools of Thought” in  Algorithms &amp; Complexity</vt:lpstr>
      <vt:lpstr>This talk</vt:lpstr>
      <vt:lpstr>Balanced Graph Partitioning</vt:lpstr>
      <vt:lpstr>Facebook Graph</vt:lpstr>
      <vt:lpstr>Hard in Theory, Important in Practice</vt:lpstr>
      <vt:lpstr>Hard in Theory, Important in Practice</vt:lpstr>
      <vt:lpstr>Multidimensional Balanced Graph Partitioning</vt:lpstr>
      <vt:lpstr>Existing approaches are combinatorial</vt:lpstr>
      <vt:lpstr>Quadratic Integer Program</vt:lpstr>
      <vt:lpstr>Non-convex relaxation</vt:lpstr>
      <vt:lpstr>Randomized Projected Gradient Descent</vt:lpstr>
      <vt:lpstr>Projection Step</vt:lpstr>
      <vt:lpstr>Badger Rampage:  BalAnceD GRaph Partitioining via RAndoMized Projected Gradient DEscent </vt:lpstr>
      <vt:lpstr>Projection Problem</vt:lpstr>
      <vt:lpstr>Projection problem</vt:lpstr>
      <vt:lpstr>After simplifying KKT conditions…</vt:lpstr>
      <vt:lpstr>Finding λ_1,…,λ_d</vt:lpstr>
      <vt:lpstr>Balanced Graph Partitioning</vt:lpstr>
      <vt:lpstr>2D Balanced Graph Partitioning</vt:lpstr>
      <vt:lpstr>Step size selection (γ)</vt:lpstr>
      <vt:lpstr>Future work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 700:  “algorithms for Big Data”</dc:title>
  <dc:creator>Grigory</dc:creator>
  <cp:lastModifiedBy>Yaroslavtsev, Grigory</cp:lastModifiedBy>
  <cp:revision>119</cp:revision>
  <cp:lastPrinted>2018-06-15T13:21:32Z</cp:lastPrinted>
  <dcterms:created xsi:type="dcterms:W3CDTF">2015-11-16T13:09:30Z</dcterms:created>
  <dcterms:modified xsi:type="dcterms:W3CDTF">2018-06-15T13:25:49Z</dcterms:modified>
</cp:coreProperties>
</file>