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89" r:id="rId5"/>
    <p:sldId id="290" r:id="rId6"/>
    <p:sldId id="308" r:id="rId7"/>
    <p:sldId id="259" r:id="rId8"/>
    <p:sldId id="282" r:id="rId9"/>
    <p:sldId id="288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78" r:id="rId28"/>
    <p:sldId id="285" r:id="rId29"/>
    <p:sldId id="287" r:id="rId30"/>
    <p:sldId id="286" r:id="rId31"/>
    <p:sldId id="266" r:id="rId32"/>
    <p:sldId id="309" r:id="rId33"/>
    <p:sldId id="310" r:id="rId34"/>
    <p:sldId id="311" r:id="rId35"/>
    <p:sldId id="312" r:id="rId36"/>
    <p:sldId id="27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94"/>
    <p:restoredTop sz="94856"/>
  </p:normalViewPr>
  <p:slideViewPr>
    <p:cSldViewPr>
      <p:cViewPr>
        <p:scale>
          <a:sx n="105" d="100"/>
          <a:sy n="105" d="100"/>
        </p:scale>
        <p:origin x="1064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1C797-7CDB-4DCD-8990-EB431B01EF6B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4219B-D057-4737-8C1B-34B45BC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219B-D057-4737-8C1B-34B45BC816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9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219B-D057-4737-8C1B-34B45BC816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6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219B-D057-4737-8C1B-34B45BC816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1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0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6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4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3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2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3C94-688C-4FCC-A14B-F36891093145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0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grigory.u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4" Type="http://schemas.openxmlformats.org/officeDocument/2006/relationships/image" Target="../media/image240.png"/><Relationship Id="rId5" Type="http://schemas.openxmlformats.org/officeDocument/2006/relationships/image" Target="../media/image251.png"/><Relationship Id="rId6" Type="http://schemas.openxmlformats.org/officeDocument/2006/relationships/image" Target="../media/image261.png"/><Relationship Id="rId7" Type="http://schemas.openxmlformats.org/officeDocument/2006/relationships/image" Target="../media/image271.png"/><Relationship Id="rId8" Type="http://schemas.openxmlformats.org/officeDocument/2006/relationships/image" Target="../media/image280.png"/><Relationship Id="rId9" Type="http://schemas.openxmlformats.org/officeDocument/2006/relationships/image" Target="../media/image290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30.png"/><Relationship Id="rId8" Type="http://schemas.openxmlformats.org/officeDocument/2006/relationships/image" Target="../media/image150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70.png"/><Relationship Id="rId5" Type="http://schemas.openxmlformats.org/officeDocument/2006/relationships/image" Target="../media/image35.png"/><Relationship Id="rId6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4" Type="http://schemas.openxmlformats.org/officeDocument/2006/relationships/image" Target="../media/image210.png"/><Relationship Id="rId5" Type="http://schemas.openxmlformats.org/officeDocument/2006/relationships/image" Target="../media/image36.png"/><Relationship Id="rId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4" Type="http://schemas.openxmlformats.org/officeDocument/2006/relationships/image" Target="../media/image180.png"/><Relationship Id="rId5" Type="http://schemas.openxmlformats.org/officeDocument/2006/relationships/image" Target="../media/image260.png"/><Relationship Id="rId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igory.us/blog/the-binary-sketchman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4" Type="http://schemas.openxmlformats.org/officeDocument/2006/relationships/image" Target="../media/image300.png"/><Relationship Id="rId5" Type="http://schemas.openxmlformats.org/officeDocument/2006/relationships/image" Target="../media/image310.png"/><Relationship Id="rId6" Type="http://schemas.openxmlformats.org/officeDocument/2006/relationships/image" Target="../media/image320.png"/><Relationship Id="rId7" Type="http://schemas.openxmlformats.org/officeDocument/2006/relationships/image" Target="../media/image330.png"/><Relationship Id="rId8" Type="http://schemas.openxmlformats.org/officeDocument/2006/relationships/image" Target="../media/image340.png"/><Relationship Id="rId9" Type="http://schemas.openxmlformats.org/officeDocument/2006/relationships/image" Target="../media/image350.png"/><Relationship Id="rId10" Type="http://schemas.openxmlformats.org/officeDocument/2006/relationships/image" Target="../media/image360.png"/><Relationship Id="rId11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Relationship Id="rId3" Type="http://schemas.openxmlformats.org/officeDocument/2006/relationships/image" Target="../media/image4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4" Type="http://schemas.openxmlformats.org/officeDocument/2006/relationships/image" Target="../media/image400.png"/><Relationship Id="rId5" Type="http://schemas.openxmlformats.org/officeDocument/2006/relationships/image" Target="../media/image410.png"/><Relationship Id="rId6" Type="http://schemas.openxmlformats.org/officeDocument/2006/relationships/image" Target="../media/image420.png"/><Relationship Id="rId7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0.png"/><Relationship Id="rId5" Type="http://schemas.openxmlformats.org/officeDocument/2006/relationships/image" Target="../media/image130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blinear.info/index.php?title=Open_Problems:78" TargetMode="Externa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70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11.png"/><Relationship Id="rId5" Type="http://schemas.openxmlformats.org/officeDocument/2006/relationships/image" Target="../media/image121.png"/><Relationship Id="rId6" Type="http://schemas.openxmlformats.org/officeDocument/2006/relationships/image" Target="../media/image131.png"/><Relationship Id="rId7" Type="http://schemas.openxmlformats.org/officeDocument/2006/relationships/image" Target="../media/image14.png"/><Relationship Id="rId8" Type="http://schemas.openxmlformats.org/officeDocument/2006/relationships/image" Target="../media/image53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067" y="2810256"/>
            <a:ext cx="2141133" cy="1784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Advances in Linear Sketching over Finite Fields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2819400"/>
            <a:ext cx="7086600" cy="17526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Grigory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Yaroslavtsev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(Indiana University, Bloomington)</a:t>
            </a:r>
          </a:p>
          <a:p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http://grigory.us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5486400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CCC’18, with </a:t>
            </a:r>
            <a:r>
              <a:rPr lang="en-US" sz="2800" dirty="0" err="1"/>
              <a:t>Sampath</a:t>
            </a:r>
            <a:r>
              <a:rPr lang="en-US" sz="2800" dirty="0"/>
              <a:t> Kannan (U. Pennsylvania),</a:t>
            </a:r>
          </a:p>
          <a:p>
            <a:r>
              <a:rPr lang="en-US" sz="2800" dirty="0" err="1"/>
              <a:t>Elchanan</a:t>
            </a:r>
            <a:r>
              <a:rPr lang="en-US" sz="2800" dirty="0"/>
              <a:t> </a:t>
            </a:r>
            <a:r>
              <a:rPr lang="en-US" sz="2800" dirty="0" err="1"/>
              <a:t>Mossel</a:t>
            </a:r>
            <a:r>
              <a:rPr lang="en-US" sz="2800" dirty="0"/>
              <a:t> (MIT) and </a:t>
            </a:r>
            <a:r>
              <a:rPr lang="en-US" sz="2800" dirty="0" err="1"/>
              <a:t>Swagato</a:t>
            </a:r>
            <a:r>
              <a:rPr lang="en-US" sz="2800" dirty="0"/>
              <a:t> </a:t>
            </a:r>
            <a:r>
              <a:rPr lang="en-US" sz="2800" dirty="0" err="1"/>
              <a:t>Sanyal</a:t>
            </a:r>
            <a:r>
              <a:rPr lang="en-US" sz="2800" dirty="0"/>
              <a:t> (NUS)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Deterministic vs. Randomized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a deterministic sketch if and only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Equivalent to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Fourier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"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Randomization can help:</a:t>
                </a:r>
              </a:p>
              <a:p>
                <a:pPr lvl="1"/>
                <a:r>
                  <a:rPr lang="en-US" b="1" dirty="0" smtClean="0"/>
                  <a:t>OR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: 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Has “Fourier dimension”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𝜹</m:t>
                        </m:r>
                      </m:e>
                    </m:func>
                  </m:oMath>
                </a14:m>
                <a:r>
                  <a:rPr lang="en-US" dirty="0" smtClean="0"/>
                  <a:t> random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output 1, otherwise output 0</a:t>
                </a:r>
              </a:p>
              <a:p>
                <a:pPr lvl="1"/>
                <a:r>
                  <a:rPr lang="en-US" dirty="0" smtClean="0"/>
                  <a:t>Error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  <a:blipFill rotWithShape="0">
                <a:blip r:embed="rId2"/>
                <a:stretch>
                  <a:fillRect l="-1657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64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Fourier Analysis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915400" cy="54864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Notation switch: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latin typeface="Cambria Math"/>
                      </a:rPr>
                      <m:t>→1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→{−1,1}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Functions </a:t>
                </a:r>
                <a:r>
                  <a:rPr lang="en-US" dirty="0"/>
                  <a:t>as vectors form a vector space: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r>
                        <a:rPr lang="en-US" b="1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{−1,1}</m:t>
                      </m:r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b="1" i="1">
                          <a:latin typeface="Cambria Math"/>
                        </a:rPr>
                        <m:t>𝒇</m:t>
                      </m:r>
                      <m:r>
                        <a:rPr lang="en-US" b="1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{−1,1}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Inner product on functions = “correlation”: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(for Boolean only)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915400" cy="5486400"/>
              </a:xfrm>
              <a:blipFill rotWithShape="1">
                <a:blip r:embed="rId2"/>
                <a:stretch>
                  <a:fillRect l="-957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8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“Main Characters” are Parities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let </a:t>
                </a:r>
                <a:r>
                  <a:rPr lang="en-US" b="1" dirty="0" smtClean="0"/>
                  <a:t>character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:r>
                  <a:rPr lang="en-US" dirty="0"/>
                  <a:t>Every function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  <m:r>
                      <a:rPr lang="en-US" i="1" dirty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{−1,1}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b="1" dirty="0" smtClean="0"/>
                  <a:t>uniquely </a:t>
                </a:r>
                <a:r>
                  <a:rPr lang="en-US" dirty="0"/>
                  <a:t>represented as </a:t>
                </a:r>
                <a:r>
                  <a:rPr lang="en-US" dirty="0" smtClean="0"/>
                  <a:t>a multilinear </a:t>
                </a:r>
                <a:r>
                  <a:rPr lang="en-US" dirty="0"/>
                  <a:t>polynomial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i="1">
                              <a:latin typeface="Cambria Math"/>
                            </a:rPr>
                            <m:t>⊆[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  <m:r>
                            <a:rPr lang="en-US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a.k.a. </a:t>
                </a:r>
                <a:r>
                  <a:rPr lang="en-US" dirty="0"/>
                  <a:t>Fourier coefficient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</m:oMath>
                </a14:m>
                <a:endParaRPr lang="en-US" b="1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≡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𝒇</m:t>
                        </m:r>
                        <m:r>
                          <a:rPr lang="en-US" b="1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Parseval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0">
                <a:blip r:embed="rId2"/>
                <a:stretch>
                  <a:fillRect l="-1614" t="-1434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7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Fourier sets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≡ vectors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Fourier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“</m:t>
                    </m:r>
                  </m:oMath>
                </a14:m>
                <a:r>
                  <a:rPr lang="en-US" dirty="0" smtClean="0"/>
                  <a:t> =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-dimensional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in Fourier domain has all weight</a:t>
                </a: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⊆[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dirty="0" smtClean="0"/>
                  <a:t>Pick a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Sketch: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), …, 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e>
                      <m:sub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𝒁</m:t>
                    </m:r>
                    <m:r>
                      <a:rPr lang="en-US" b="1" i="1" dirty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</m:t>
                        </m:r>
                        <m:r>
                          <a:rPr lang="en-US" b="1" i="1" dirty="0">
                            <a:latin typeface="Cambria Math"/>
                          </a:rPr>
                          <m:t>∈</m:t>
                        </m:r>
                        <m:r>
                          <a:rPr lang="en-US" b="1" i="1" dirty="0">
                            <a:latin typeface="Cambria Math"/>
                          </a:rPr>
                          <m:t>𝒁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𝒊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∈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𝒁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</a:rPr>
                            <m:t>𝝌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lang="en-US" b="1" i="1" dirty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latin typeface="Cambria Math"/>
                        </a:rPr>
                        <m:t>𝒙</m:t>
                      </m:r>
                      <m:r>
                        <a:rPr lang="en-US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0">
                <a:blip r:embed="rId2"/>
                <a:stretch>
                  <a:fillRect l="-1429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1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Deterministic Sketching and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Suppose </a:t>
                </a:r>
                <a:r>
                  <a:rPr lang="en-US" dirty="0">
                    <a:latin typeface="Cambria Math"/>
                  </a:rPr>
                  <a:t>“noise</a:t>
                </a:r>
                <a:r>
                  <a:rPr lang="en-US" dirty="0" smtClean="0">
                    <a:latin typeface="Cambria Math"/>
                  </a:rPr>
                  <a:t>” has bounded norm</a:t>
                </a:r>
                <a:endParaRPr lang="en-US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𝒈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⊕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𝒉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</a:t>
                </a:r>
                <a:r>
                  <a:rPr lang="en-US" dirty="0" smtClean="0"/>
                  <a:t>ensional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“ </a:t>
                </a:r>
                <a:r>
                  <a:rPr lang="en-US" b="1" dirty="0" smtClean="0">
                    <a:latin typeface="Cambria Math"/>
                  </a:rPr>
                  <a:t>noise</a:t>
                </a:r>
                <a:r>
                  <a:rPr lang="en-US" dirty="0" smtClean="0">
                    <a:latin typeface="Cambria Math"/>
                  </a:rPr>
                  <a:t>”</a:t>
                </a:r>
                <a:r>
                  <a:rPr lang="en-US" i="1" dirty="0" smtClean="0">
                    <a:latin typeface="Cambria Math"/>
                  </a:rPr>
                  <a:t> </a:t>
                </a:r>
                <a:endParaRPr lang="en-US" dirty="0" smtClean="0">
                  <a:latin typeface="Cambria Math"/>
                </a:endParaRPr>
              </a:p>
              <a:p>
                <a:r>
                  <a:rPr lang="en-US" dirty="0" smtClean="0"/>
                  <a:t>Sparse Fourier noise </a:t>
                </a:r>
                <a:r>
                  <a:rPr lang="en-US" dirty="0"/>
                  <a:t>(via </a:t>
                </a:r>
                <a:r>
                  <a:rPr lang="en-US" sz="2600" dirty="0">
                    <a:solidFill>
                      <a:srgbClr val="0070C0"/>
                    </a:solidFill>
                  </a:rPr>
                  <a:t>[Sanyal’15]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-dimensional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⊕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Fourier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</a:t>
                </a:r>
                <a:r>
                  <a:rPr lang="en-US" dirty="0" smtClean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  <m:sup/>
                    </m:sSubSup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# non-zero Fourier coefficients of noise (aka “Fourier </a:t>
                </a:r>
                <a:r>
                  <a:rPr lang="en-US" dirty="0" err="1" smtClean="0"/>
                  <a:t>sparsity</a:t>
                </a:r>
                <a:r>
                  <a:rPr lang="en-US" dirty="0" smtClean="0"/>
                  <a:t>”)</a:t>
                </a:r>
                <a:endParaRPr lang="en-US" dirty="0"/>
              </a:p>
              <a:p>
                <a:pPr lvl="1"/>
                <a:r>
                  <a:rPr lang="en-US" dirty="0"/>
                  <a:t>Linear 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1/2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Our work</a:t>
                </a:r>
                <a:r>
                  <a:rPr lang="en-US" dirty="0"/>
                  <a:t>: can’t be improved even with </a:t>
                </a:r>
                <a:r>
                  <a:rPr lang="en-US" dirty="0" smtClean="0"/>
                  <a:t>randomness and even for uniform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/>
                  <a:t>e.g</a:t>
                </a:r>
                <a:r>
                  <a:rPr lang="en-US" dirty="0"/>
                  <a:t>  for ``addressing function’’.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0">
                <a:blip r:embed="rId2"/>
                <a:stretch>
                  <a:fillRect l="-1643" t="-2509" r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5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Randomization Handles Noise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534400" cy="52578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 in </a:t>
                </a:r>
                <a:r>
                  <a:rPr lang="en-US" dirty="0" smtClean="0"/>
                  <a:t>original </a:t>
                </a:r>
                <a:r>
                  <a:rPr lang="en-US" dirty="0"/>
                  <a:t>domain </a:t>
                </a:r>
                <a:r>
                  <a:rPr lang="en-US" dirty="0" smtClean="0"/>
                  <a:t>(via hashing </a:t>
                </a:r>
                <a:r>
                  <a:rPr lang="en-US" dirty="0"/>
                  <a:t>a la </a:t>
                </a:r>
                <a:r>
                  <a:rPr lang="en-US" dirty="0" smtClean="0"/>
                  <a:t>OR)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⊕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+ </m:t>
                    </m:r>
                    <m:r>
                      <m:rPr>
                        <m:nor/>
                      </m:rPr>
                      <a:rPr lang="en-US" dirty="0"/>
                      <m:t>O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log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𝑛𝑜𝑖𝑠𝑒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 dirty="0" smtClean="0">
                        <a:latin typeface="Cambria Math"/>
                      </a:rPr>
                      <m:t>	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Optimal (but only existentially, i.e.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∃</m:t>
                    </m:r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:…</m:t>
                    </m:r>
                  </m:oMath>
                </a14:m>
                <a:r>
                  <a:rPr lang="en-US" dirty="0"/>
                  <a:t>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-noise in the Fourier domain (via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Bruck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Smolensky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‘92; Grolmusz’97</a:t>
                </a:r>
                <a:r>
                  <a:rPr lang="en-US" sz="2600" dirty="0">
                    <a:solidFill>
                      <a:srgbClr val="0070C0"/>
                    </a:solidFill>
                  </a:rPr>
                  <a:t>]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⊕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Fourier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-noise”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Example =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⊕ </m:t>
                    </m:r>
                  </m:oMath>
                </a14:m>
                <a:r>
                  <a:rPr lang="en-US" dirty="0" smtClean="0"/>
                  <a:t>small </a:t>
                </a:r>
                <a:r>
                  <a:rPr lang="en-US" dirty="0"/>
                  <a:t>decision tree / DNF / etc.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534400" cy="5257800"/>
              </a:xfrm>
              <a:blipFill rotWithShape="0">
                <a:blip r:embed="rId2"/>
                <a:stretch>
                  <a:fillRect t="-2320" r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0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Randomized </a:t>
            </a:r>
            <a:r>
              <a:rPr lang="en-US" dirty="0" smtClean="0">
                <a:solidFill>
                  <a:srgbClr val="0070C0"/>
                </a:solidFill>
              </a:rPr>
              <a:t>Sketching: Hardness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 smtClean="0"/>
                  <a:t>-concentrated 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Fourier subspaces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</a:t>
                </a:r>
                <a:r>
                  <a:rPr lang="en-US" dirty="0"/>
                  <a:t>Fourier </a:t>
                </a:r>
                <a:r>
                  <a:rPr lang="en-US" dirty="0" smtClean="0"/>
                  <a:t>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1−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err="1" smtClean="0"/>
                  <a:t>Thm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Any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-sketch makes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Converse doesn’t hold, i.e. concentration is not enough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0">
                <a:blip r:embed="rId2"/>
                <a:stretch>
                  <a:fillRect l="-1614" t="-1434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8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Randomized Sketching: Hardness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3733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/>
                  <a:t>-concentrated </a:t>
                </a:r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𝑜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-dim</a:t>
                </a:r>
                <a:r>
                  <a:rPr lang="en-US" dirty="0"/>
                  <a:t>. Fourier </a:t>
                </a:r>
                <a:r>
                  <a:rPr lang="en-US" dirty="0" smtClean="0"/>
                  <a:t>subspaces:</a:t>
                </a:r>
              </a:p>
              <a:p>
                <a:pPr lvl="1"/>
                <a:r>
                  <a:rPr lang="en-US" dirty="0" smtClean="0"/>
                  <a:t>Almost all </a:t>
                </a:r>
                <a:r>
                  <a:rPr lang="en-US" b="1" dirty="0" smtClean="0"/>
                  <a:t>symmetric functions</a:t>
                </a:r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2"/>
                <a:r>
                  <a:rPr lang="en-US" dirty="0"/>
                  <a:t>I</a:t>
                </a:r>
                <a:r>
                  <a:rPr lang="en-US" dirty="0" smtClean="0"/>
                  <a:t>f not Fourier-close to constant or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E.g. Majority (not an extractor even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Tribes</a:t>
                </a:r>
                <a:r>
                  <a:rPr lang="en-US" dirty="0" smtClean="0"/>
                  <a:t> (balanced DNF)</a:t>
                </a:r>
              </a:p>
              <a:p>
                <a:pPr lvl="1"/>
                <a:r>
                  <a:rPr lang="en-US" b="1" dirty="0" smtClean="0"/>
                  <a:t>Recursive majority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𝑀𝑎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∘</m:t>
                    </m:r>
                    <m:r>
                      <a:rPr lang="en-US" i="1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i="1">
                        <a:latin typeface="Cambria Math"/>
                      </a:rPr>
                      <m:t>∘</m:t>
                    </m:r>
                    <m:r>
                      <a:rPr lang="en-US" i="1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3733800"/>
              </a:xfrm>
              <a:blipFill rotWithShape="1">
                <a:blip r:embed="rId2"/>
                <a:stretch>
                  <a:fillRect l="-1544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2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962713" y="6012333"/>
            <a:ext cx="2783518" cy="594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Approximate 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20800"/>
                <a:ext cx="8839200" cy="294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Not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sz="2800" dirty="0"/>
                  <a:t>-concentrated on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-dim. Fourier </a:t>
                </a:r>
                <a:r>
                  <a:rPr lang="en-US" sz="2800" dirty="0" smtClean="0"/>
                  <a:t>subspaces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∀</m:t>
                    </m:r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-dim. Fourier subspace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/>
                  <a:t>: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/>
                          </a:rPr>
                          <m:t>𝑆</m:t>
                        </m:r>
                        <m:r>
                          <a:rPr lang="en-US" sz="2600" i="1">
                            <a:latin typeface="Cambria Math"/>
                          </a:rPr>
                          <m:t>∉</m:t>
                        </m:r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26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1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 dirty="0">
                            <a:latin typeface="Cambria Math"/>
                          </a:rPr>
                          <m:t>≥</m:t>
                        </m:r>
                      </m:e>
                    </m:nary>
                    <m:r>
                      <a:rPr lang="en-US" sz="2600" i="1">
                        <a:latin typeface="Cambria Math"/>
                      </a:rPr>
                      <m:t>1−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endParaRPr lang="en-US" sz="2600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600" dirty="0"/>
                  <a:t>Any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-dim. linear sketch makes error</a:t>
                </a:r>
                <a:r>
                  <a:rPr lang="en-US" sz="2600" dirty="0" smtClean="0"/>
                  <a:t> ½(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𝜸</m:t>
                        </m:r>
                      </m:e>
                    </m:rad>
                  </m:oMath>
                </a14:m>
                <a:r>
                  <a:rPr lang="en-US" sz="2600" dirty="0" smtClean="0"/>
                  <a:t>)</a:t>
                </a:r>
                <a:endParaRPr lang="en-US" sz="2600" dirty="0"/>
              </a:p>
              <a:p>
                <a:r>
                  <a:rPr lang="en-US" sz="2800" b="1" dirty="0" smtClean="0"/>
                  <a:t>Definition </a:t>
                </a:r>
                <a:r>
                  <a:rPr lang="en-US" sz="2800" dirty="0" smtClean="0"/>
                  <a:t>(Approximate Fourier Dimension)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𝜸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𝒇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smallest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 smtClean="0"/>
                  <a:t>-concentrated on some Fourier subspace of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20800"/>
                <a:ext cx="8839200" cy="2946400"/>
              </a:xfrm>
              <a:blipFill rotWithShape="1">
                <a:blip r:embed="rId2"/>
                <a:stretch>
                  <a:fillRect l="-1172" t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058201" y="4092894"/>
            <a:ext cx="7829489" cy="2588925"/>
            <a:chOff x="1058201" y="4092894"/>
            <a:chExt cx="7829489" cy="2588925"/>
          </a:xfrm>
        </p:grpSpPr>
        <p:grpSp>
          <p:nvGrpSpPr>
            <p:cNvPr id="27" name="Group 26"/>
            <p:cNvGrpSpPr/>
            <p:nvPr/>
          </p:nvGrpSpPr>
          <p:grpSpPr>
            <a:xfrm>
              <a:off x="1321439" y="4443017"/>
              <a:ext cx="5105400" cy="2083434"/>
              <a:chOff x="838200" y="4394485"/>
              <a:chExt cx="2057400" cy="200718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838200" y="5411064"/>
                <a:ext cx="152400" cy="9906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838200" y="5639664"/>
                <a:ext cx="762000" cy="7620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838200" y="6147086"/>
                <a:ext cx="1143000" cy="25457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600200" y="4649064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990600" y="464906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990600" y="5283774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1562100" y="5411064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943100" y="541106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946564" y="5156486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752600" y="4394485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708564" y="4420464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050473" y="452177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58201" y="4992843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201" y="4992843"/>
                  <a:ext cx="1219200" cy="4822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965988" y="6199571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88" y="6199571"/>
                  <a:ext cx="1219200" cy="4822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739605" y="5806917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605" y="5806917"/>
                  <a:ext cx="1219200" cy="4822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954116" y="5340901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116" y="5340901"/>
                  <a:ext cx="1555046" cy="48224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774626" y="4228859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4626" y="4228859"/>
                  <a:ext cx="1555046" cy="48224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559332" y="4861618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9332" y="4861618"/>
                  <a:ext cx="1555046" cy="4822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278546" y="4092894"/>
                  <a:ext cx="2609144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8546" y="4092894"/>
                  <a:ext cx="2609144" cy="4822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081271" y="6055307"/>
                <a:ext cx="2664960" cy="5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latin typeface="Cambria Math"/>
                          </a:rPr>
                          <m:t>≥</m:t>
                        </m:r>
                      </m:e>
                    </m:nary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71" y="6055307"/>
                <a:ext cx="2664960" cy="5518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3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build="p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Sketching over Uniform Distribution +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Approximate 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Sketching error over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uniform </a:t>
                </a:r>
                <a:r>
                  <a:rPr lang="en-US" sz="2800" b="1" dirty="0" smtClean="0"/>
                  <a:t>distribution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/>
                  <a:t>-dimensional sketch gives error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sz="3000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3000" dirty="0"/>
                  <a:t>Fix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/>
                  <a:t>-dimensional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000" i="1" dirty="0">
                    <a:latin typeface="Cambria Math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0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𝑆</m:t>
                        </m:r>
                        <m:r>
                          <a:rPr lang="en-US" sz="3000" i="1">
                            <a:latin typeface="Cambria Math"/>
                          </a:rPr>
                          <m:t>∈</m:t>
                        </m:r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  <m:r>
                          <a:rPr lang="en-US" sz="30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30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1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 dirty="0">
                            <a:latin typeface="Cambria Math"/>
                          </a:rPr>
                          <m:t>≥</m:t>
                        </m:r>
                      </m:e>
                    </m:nary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000" i="1" dirty="0">
                    <a:latin typeface="Cambria Math"/>
                  </a:rPr>
                  <a:t> </a:t>
                </a:r>
              </a:p>
              <a:p>
                <a:pPr lvl="1"/>
                <a:r>
                  <a:rPr lang="en-US" dirty="0"/>
                  <a:t>Output: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𝝌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b="1" i="1" dirty="0">
                        <a:latin typeface="Cambria Math"/>
                      </a:rPr>
                      <m:t>: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r>
                          <a:rPr lang="en-US" i="1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error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We show a basic refinement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𝜽</m:t>
                    </m:r>
                  </m:oMath>
                </a14:m>
                <a:r>
                  <a:rPr lang="en-US" dirty="0" smtClean="0"/>
                  <a:t> from a carefully chosen distribution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𝝌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𝜽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  <a:blipFill rotWithShape="1">
                <a:blip r:embed="rId2"/>
                <a:stretch>
                  <a:fillRect l="-1544" t="-1091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448550" y="4876800"/>
            <a:ext cx="1581150" cy="1173457"/>
            <a:chOff x="7448550" y="4876800"/>
            <a:chExt cx="1581150" cy="117345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581900" y="5715000"/>
              <a:ext cx="14478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8229600" y="4876800"/>
              <a:ext cx="0" cy="838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658100" y="5105400"/>
              <a:ext cx="5715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29600" y="5105400"/>
              <a:ext cx="5715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48550" y="5680925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-1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86853" y="5680925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+1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12796" y="4926568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73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-Sketching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i="0" dirty="0" smtClean="0">
                    <a:latin typeface="+mj-lt"/>
                  </a:rPr>
                  <a:t>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b="0" dirty="0" smtClean="0"/>
                  <a:t>Parity = Linear function over </a:t>
                </a:r>
                <a:r>
                  <a:rPr lang="en-US" b="0" dirty="0" smtClean="0">
                    <a:latin typeface="Cambria Math"/>
                    <a:ea typeface="Cambria Math"/>
                  </a:rPr>
                  <a:t>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Deterministic linear sketch</a:t>
                </a:r>
                <a:r>
                  <a:rPr lang="en-US" dirty="0" smtClean="0"/>
                  <a:t>: set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 parities: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 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</m:oMath>
                </a14:m>
                <a:r>
                  <a:rPr lang="en-US" b="1" dirty="0" smtClean="0"/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239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b="1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566</m:t>
                        </m:r>
                      </m:sub>
                    </m:sSub>
                  </m:oMath>
                </a14:m>
                <a:r>
                  <a:rPr lang="en-US" b="1" i="0" dirty="0" smtClean="0">
                    <a:latin typeface="+mj-lt"/>
                  </a:rPr>
                  <a:t> 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…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Randomized linear sketch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distribution</a:t>
                </a:r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parities (random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):</a:t>
                </a:r>
                <a:r>
                  <a:rPr lang="en-US" b="1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dirty="0"/>
                  <a:t>	</a:t>
                </a:r>
                <a:r>
                  <a:rPr lang="en-US" b="1" dirty="0" smtClean="0"/>
                  <a:t> 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0">
                <a:blip r:embed="rId3"/>
                <a:stretch>
                  <a:fillRect l="-1643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3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2072" y="4495800"/>
                <a:ext cx="8911927" cy="219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b="0" dirty="0" smtClean="0">
                    <a:latin typeface="Cambria Math"/>
                  </a:rPr>
                  <a:t>Examples: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(z) =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𝑂</m:t>
                    </m:r>
                    <m:sSubSup>
                      <m:sSubSupPr>
                        <m:ctrlPr>
                          <a:rPr lang="en-US" sz="3200" b="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3200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b="0" i="1" dirty="0" err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dirty="0" err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b="0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b="0" dirty="0" smtClean="0">
                    <a:latin typeface="Cambria Math"/>
                  </a:rPr>
                  <a:t>: (not) Equality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(z) =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&gt; </m:t>
                    </m:r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⇒ </m:t>
                    </m:r>
                    <m:sSup>
                      <m:sSup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: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Hamming </a:t>
                </a:r>
                <a:r>
                  <a:rPr lang="en-US" sz="3200" dirty="0" err="1" smtClean="0">
                    <a:latin typeface="Cambria Math"/>
                  </a:rPr>
                  <a:t>Dist</a:t>
                </a:r>
                <a:r>
                  <a:rPr lang="en-US" sz="3200" dirty="0" smtClean="0">
                    <a:latin typeface="Cambria Math"/>
                  </a:rPr>
                  <a:t> &gt; d  </a:t>
                </a:r>
                <a:endParaRPr lang="en-US" sz="3200" b="0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 smtClean="0"/>
                  <a:t> = </a:t>
                </a:r>
                <a:r>
                  <a:rPr lang="en-US" sz="3200" dirty="0" err="1" smtClean="0"/>
                  <a:t>min.|M</a:t>
                </a:r>
                <a:r>
                  <a:rPr lang="en-US" sz="3200" dirty="0" smtClean="0"/>
                  <a:t>| so that Bob’s error prob.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2" y="4495800"/>
                <a:ext cx="8911927" cy="2194383"/>
              </a:xfrm>
              <a:prstGeom prst="rect">
                <a:avLst/>
              </a:prstGeom>
              <a:blipFill rotWithShape="0">
                <a:blip r:embed="rId2"/>
                <a:stretch>
                  <a:fillRect l="-1573" t="-3621" b="-8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1-way Communication Complexity of 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XOR-functions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372" y="2209462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Isosceles Triangle 6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7512" y="1559554"/>
            <a:ext cx="4437072" cy="1570949"/>
            <a:chOff x="2057400" y="1295400"/>
            <a:chExt cx="4437072" cy="157094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057400" y="1818620"/>
              <a:ext cx="1904888" cy="1047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 flipH="1" flipV="1">
              <a:off x="4627572" y="1818620"/>
              <a:ext cx="1697028" cy="9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60672" y="12954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Shared randomness</a:t>
              </a:r>
              <a:endParaRPr lang="en-US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06542" y="2870435"/>
            <a:ext cx="3581400" cy="609201"/>
            <a:chOff x="2590800" y="2944488"/>
            <a:chExt cx="3581400" cy="60920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Arrow Connector 30"/>
          <p:cNvCxnSpPr/>
          <p:nvPr/>
        </p:nvCxnSpPr>
        <p:spPr>
          <a:xfrm>
            <a:off x="7955706" y="3479636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4228" y="2209462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28" y="2209462"/>
                <a:ext cx="2739727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467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87942" y="4345951"/>
                <a:ext cx="2922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42" y="4345951"/>
                <a:ext cx="292201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Communication Complexity of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XOR-functions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Well-studied (often for 2-way communication):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Montanaro,Osborne</a:t>
            </a:r>
            <a:r>
              <a:rPr lang="en-US" dirty="0" smtClean="0">
                <a:solidFill>
                  <a:srgbClr val="0070C0"/>
                </a:solidFill>
              </a:rPr>
              <a:t>], ArXiv’09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[Shi, Zhang], QIC’09,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[Tsang, Wong, </a:t>
            </a:r>
            <a:r>
              <a:rPr lang="en-US" dirty="0" err="1" smtClean="0">
                <a:solidFill>
                  <a:srgbClr val="0070C0"/>
                </a:solidFill>
              </a:rPr>
              <a:t>Xie</a:t>
            </a:r>
            <a:r>
              <a:rPr lang="en-US" dirty="0" smtClean="0">
                <a:solidFill>
                  <a:srgbClr val="0070C0"/>
                </a:solidFill>
              </a:rPr>
              <a:t>, Zhang], FOCS’13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[O’Donnell, Wright, </a:t>
            </a:r>
            <a:r>
              <a:rPr lang="en-US" dirty="0" err="1" smtClean="0">
                <a:solidFill>
                  <a:srgbClr val="0070C0"/>
                </a:solidFill>
              </a:rPr>
              <a:t>Zhao,Sun,Tan</a:t>
            </a:r>
            <a:r>
              <a:rPr lang="en-US" dirty="0" smtClean="0">
                <a:solidFill>
                  <a:srgbClr val="0070C0"/>
                </a:solidFill>
              </a:rPr>
              <a:t>], CCC’14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Hatami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Hosseini</a:t>
            </a:r>
            <a:r>
              <a:rPr lang="en-US" dirty="0" smtClean="0">
                <a:solidFill>
                  <a:srgbClr val="0070C0"/>
                </a:solidFill>
              </a:rPr>
              <a:t>, Lovett], FOCS’16</a:t>
            </a:r>
          </a:p>
          <a:p>
            <a:r>
              <a:rPr lang="en-US" dirty="0" smtClean="0"/>
              <a:t>Connections to log-rank conjecture </a:t>
            </a:r>
            <a:r>
              <a:rPr lang="en-US" dirty="0" smtClean="0">
                <a:solidFill>
                  <a:srgbClr val="0070C0"/>
                </a:solidFill>
              </a:rPr>
              <a:t>[Lovett’14]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Even special case for XOR-functions still open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Deterministic 1-way </a:t>
            </a:r>
            <a:r>
              <a:rPr lang="en-US" dirty="0">
                <a:solidFill>
                  <a:srgbClr val="0070C0"/>
                </a:solidFill>
              </a:rPr>
              <a:t>Communication Complexity of </a:t>
            </a:r>
            <a:r>
              <a:rPr lang="en-US" dirty="0" smtClean="0">
                <a:solidFill>
                  <a:srgbClr val="0070C0"/>
                </a:solidFill>
              </a:rPr>
              <a:t>XOR-functions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282" y="4419600"/>
                <a:ext cx="9127717" cy="22860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min.|M</a:t>
                </a:r>
                <a:r>
                  <a:rPr lang="en-US" dirty="0"/>
                  <a:t>| so that </a:t>
                </a:r>
                <a:r>
                  <a:rPr lang="en-US" dirty="0" smtClean="0"/>
                  <a:t>Bob is always correct 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[Montanaro-Osborne’09]: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b="0" i="1" dirty="0" smtClean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𝒇</m:t>
                        </m:r>
                      </m:e>
                    </m:d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deterministic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-sketch complexity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𝒇</m:t>
                        </m:r>
                      </m:e>
                    </m:d>
                    <m:r>
                      <a:rPr lang="en-US" b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Fourier dimension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282" y="4419600"/>
                <a:ext cx="9127717" cy="2286000"/>
              </a:xfrm>
              <a:blipFill rotWithShape="0">
                <a:blip r:embed="rId2"/>
                <a:stretch>
                  <a:fillRect l="-1336" t="-3733" b="-7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0972" y="1624687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Isosceles Triangle 5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81142" y="2285660"/>
            <a:ext cx="3581400" cy="609201"/>
            <a:chOff x="2590800" y="2944488"/>
            <a:chExt cx="3581400" cy="60920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86813" y="3758625"/>
                <a:ext cx="2922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813" y="3758625"/>
                <a:ext cx="292201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930306" y="2894861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88828" y="1624687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28" y="1624687"/>
                <a:ext cx="273972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677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1-way Communication Complexity of 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XOR-functions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372" y="2082298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Isosceles Triangle 6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7512" y="1432390"/>
            <a:ext cx="4437072" cy="1570949"/>
            <a:chOff x="2057400" y="1295400"/>
            <a:chExt cx="4437072" cy="157094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057400" y="1818620"/>
              <a:ext cx="1904888" cy="1047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 flipH="1" flipV="1">
              <a:off x="4627572" y="1818620"/>
              <a:ext cx="1697028" cy="9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60672" y="12954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Shared randomness</a:t>
              </a:r>
              <a:endParaRPr lang="en-US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06542" y="2743271"/>
            <a:ext cx="3581400" cy="609201"/>
            <a:chOff x="2590800" y="2944488"/>
            <a:chExt cx="3581400" cy="60920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6788" y="4152736"/>
                <a:ext cx="1921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788" y="4152736"/>
                <a:ext cx="192193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1720" y="4648200"/>
                <a:ext cx="8911927" cy="2602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 dirty="0" smtClean="0"/>
                  <a:t> = </a:t>
                </a:r>
                <a:r>
                  <a:rPr lang="en-US" sz="3200" dirty="0" err="1" smtClean="0"/>
                  <a:t>min.|M</a:t>
                </a:r>
                <a:r>
                  <a:rPr lang="en-US" sz="3200" dirty="0" smtClean="0"/>
                  <a:t>| so that Bob’s error prob.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sz="3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dirty="0" smtClean="0"/>
                  <a:t>rand.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sz="3200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-sketch </a:t>
                </a:r>
                <a:r>
                  <a:rPr lang="en-US" sz="3200" dirty="0" smtClean="0"/>
                  <a:t>complexity (error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1" dirty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sz="32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b="1" dirty="0" smtClean="0"/>
                  <a:t>Conjecture: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 dirty="0" smtClean="0"/>
                  <a:t>?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32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0" y="4648200"/>
                <a:ext cx="8911927" cy="2602636"/>
              </a:xfrm>
              <a:prstGeom prst="rect">
                <a:avLst/>
              </a:prstGeom>
              <a:blipFill rotWithShape="0">
                <a:blip r:embed="rId5"/>
                <a:stretch>
                  <a:fillRect l="-1573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7955706" y="3352472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4228" y="2082298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28" y="2082298"/>
                <a:ext cx="273972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677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8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1" dirty="0">
                        <a:latin typeface="Cambria Math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 we show holds for:</a:t>
                </a:r>
              </a:p>
              <a:p>
                <a:r>
                  <a:rPr lang="en-US" dirty="0" smtClean="0"/>
                  <a:t>Majority, Tribes, recursive majority, addressing function</a:t>
                </a:r>
              </a:p>
              <a:p>
                <a:r>
                  <a:rPr lang="en-US" dirty="0" smtClean="0"/>
                  <a:t>(Almost all) symmetric functions </a:t>
                </a:r>
              </a:p>
              <a:p>
                <a:r>
                  <a:rPr lang="en-US" dirty="0" smtClean="0"/>
                  <a:t>Degree-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𝔽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-polynomials: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𝑙𝑖𝑛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dirty="0">
                              <a:latin typeface="Cambria Math"/>
                            </a:rPr>
                            <m:t>𝒅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𝜖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Analogous question for 2-way is wide open: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[HHL’16]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⊕−</m:t>
                        </m:r>
                        <m:r>
                          <a:rPr lang="en-US" i="1" dirty="0">
                            <a:latin typeface="Cambria Math"/>
                          </a:rPr>
                          <m:t>𝑑𝑡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𝑝𝑜𝑙𝑦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/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3"/>
                <a:stretch>
                  <a:fillRect l="-1852" t="-1576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5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Distributional </a:t>
            </a:r>
            <a:r>
              <a:rPr lang="en-US" dirty="0">
                <a:solidFill>
                  <a:srgbClr val="0070C0"/>
                </a:solidFill>
              </a:rPr>
              <a:t>1-way </a:t>
            </a:r>
            <a:r>
              <a:rPr lang="en-US" dirty="0" smtClean="0">
                <a:solidFill>
                  <a:srgbClr val="0070C0"/>
                </a:solidFill>
              </a:rPr>
              <a:t>Communication under Uniform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354" y="4267200"/>
                <a:ext cx="8903646" cy="25908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sup</m:t>
                        </m:r>
                      </m:e>
                      <m:lim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lim>
                    </m:limLow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min.|M</a:t>
                </a:r>
                <a:r>
                  <a:rPr lang="en-US" dirty="0"/>
                  <a:t>| so that Bob’s error prob.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is over the uniform distribution over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Enough to consider deterministic messages only</a:t>
                </a:r>
              </a:p>
              <a:p>
                <a:r>
                  <a:rPr lang="en-US" dirty="0" smtClean="0"/>
                  <a:t>Motivation: streaming/distributed with random input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354" y="4267200"/>
                <a:ext cx="8903646" cy="2590800"/>
              </a:xfrm>
              <a:blipFill rotWithShape="1">
                <a:blip r:embed="rId2"/>
                <a:stretch>
                  <a:fillRect l="-1369" t="-1412" r="-890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0971" y="1624687"/>
            <a:ext cx="7792642" cy="1917874"/>
            <a:chOff x="270059" y="2476450"/>
            <a:chExt cx="7792642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59" y="2476450"/>
              <a:ext cx="3933639" cy="1917874"/>
              <a:chOff x="220931" y="1815926"/>
              <a:chExt cx="3933639" cy="191787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20931" y="1815926"/>
                    <a:ext cx="393363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∼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1" y="1815926"/>
                    <a:ext cx="3933639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256" t="-10588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Isosceles Triangle 5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1388" y="3758625"/>
                <a:ext cx="1921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88" y="3758625"/>
                <a:ext cx="192193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930306" y="2894861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67400" y="1593163"/>
                <a:ext cx="375281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∼</m:t>
                        </m:r>
                        <m:r>
                          <a:rPr lang="en-US" sz="2800" i="1">
                            <a:latin typeface="Cambria Math"/>
                          </a:rPr>
                          <m:t>𝑈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93163"/>
                <a:ext cx="3752811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415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581142" y="2285660"/>
            <a:ext cx="3581400" cy="609201"/>
            <a:chOff x="2590800" y="2944488"/>
            <a:chExt cx="3581400" cy="60920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4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Communication for Uniform Distribution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902" y="1219200"/>
                <a:ext cx="8841288" cy="6324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/>
                        <m:t>Thm</m:t>
                      </m:r>
                      <m:r>
                        <m:rPr>
                          <m:nor/>
                        </m:rPr>
                        <a:rPr lang="en-US" sz="2800" b="1" dirty="0" smtClean="0"/>
                        <m:t>: </m:t>
                      </m:r>
                      <m:r>
                        <m:rPr>
                          <m:nor/>
                        </m:rPr>
                        <a:rPr lang="en-US" sz="2800" dirty="0" smtClean="0"/>
                        <m:t>If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dim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i="1" dirty="0">
                          <a:latin typeface="Cambria Math"/>
                        </a:rPr>
                        <m:t>−1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then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sSubSup>
                        <m:sSubSupPr>
                          <m:ctrlPr>
                            <a:rPr lang="en-US" sz="28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𝕯</m:t>
                          </m:r>
                        </m:e>
                        <m:sub>
                          <m:f>
                            <m:fPr>
                              <m:ctrlPr>
                                <a:rPr lang="en-US" sz="2800" b="1" i="1" dirty="0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b="1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sz="2800" b="1" i="1" dirty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1" i="1" dirty="0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sub>
                        <m:sup>
                          <m:r>
                            <a:rPr lang="en-US" sz="2800" i="1" dirty="0"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𝑈</m:t>
                          </m:r>
                        </m:sup>
                      </m:sSubSup>
                      <m:d>
                        <m:dPr>
                          <m:ctrlPr>
                            <a:rPr lang="en-US" sz="2800" i="1" dirty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Optimal up to </a:t>
                </a:r>
                <a:r>
                  <a:rPr lang="en-US" sz="2800" dirty="0" smtClean="0"/>
                  <a:t>constant factors in dimension and error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400" dirty="0"/>
                  <a:t>-dim. linear sketch has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b="1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902" y="1219200"/>
                <a:ext cx="8841288" cy="6324600"/>
              </a:xfrm>
              <a:blipFill rotWithShape="0">
                <a:blip r:embed="rId2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7326" y="1219200"/>
            <a:ext cx="8763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Application: Random Streams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839200" cy="54102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generated via a stream of updates</a:t>
                </a:r>
              </a:p>
              <a:p>
                <a:pPr lvl="1"/>
                <a:r>
                  <a:rPr lang="en-US" dirty="0" smtClean="0"/>
                  <a:t>Each update flips a </a:t>
                </a:r>
                <a:r>
                  <a:rPr lang="en-US" b="1" dirty="0" smtClean="0"/>
                  <a:t>random coordinate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maintain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 smtClean="0"/>
                  <a:t> during the stream (error prob.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how much space necessary?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best algorithm is linear sketch</a:t>
                </a:r>
              </a:p>
              <a:p>
                <a:pPr lvl="1"/>
                <a:r>
                  <a:rPr lang="en-US" dirty="0" smtClean="0"/>
                  <a:t>After first O(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 updates input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is uniform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Big </a:t>
                </a:r>
                <a:r>
                  <a:rPr lang="en-US" b="1" dirty="0" smtClean="0"/>
                  <a:t>open question:</a:t>
                </a:r>
              </a:p>
              <a:p>
                <a:pPr lvl="1"/>
                <a:r>
                  <a:rPr lang="en-US" dirty="0" smtClean="0"/>
                  <a:t>Is the same true 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is not uniform?</a:t>
                </a:r>
              </a:p>
              <a:p>
                <a:pPr lvl="1"/>
                <a:r>
                  <a:rPr lang="en-US" dirty="0" smtClean="0"/>
                  <a:t>True for </a:t>
                </a:r>
                <a:r>
                  <a:rPr lang="en-US" b="1" dirty="0" smtClean="0"/>
                  <a:t>VERY LONG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) streams (via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[LNW’14]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True </a:t>
                </a:r>
                <a:r>
                  <a:rPr lang="en-US" dirty="0" smtClean="0"/>
                  <a:t>for streams of length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) (via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[HL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’18]</a:t>
                </a:r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839200" cy="5410200"/>
              </a:xfrm>
              <a:blipFill rotWithShape="0">
                <a:blip r:embed="rId2"/>
                <a:stretch>
                  <a:fillRect l="-1379" t="-2931" r="-897" b="-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3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Approximate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-Sketching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’17]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Normalize: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b="1" dirty="0"/>
                  <a:t>Question: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Can </a:t>
                </a:r>
                <a:r>
                  <a:rPr lang="en-US" dirty="0"/>
                  <a:t>one </a:t>
                </a:r>
                <a:r>
                  <a:rPr lang="en-US" dirty="0" smtClean="0"/>
                  <a:t>compute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 smtClean="0"/>
                  <a:t>: 𝔼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[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≤</m:t>
                    </m:r>
                    <m:r>
                      <a:rPr lang="en-US" b="1" i="1" smtClean="0">
                        <a:latin typeface="Cambria Math" charset="0"/>
                      </a:rPr>
                      <m:t>𝝐</m:t>
                    </m:r>
                    <m:r>
                      <a:rPr lang="en-US" b="1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from a small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i="1">
                        <a:latin typeface="Cambria Math"/>
                      </a:rPr>
                      <m:t>≪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) linear sketch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200" y="3505200"/>
            <a:ext cx="8458200" cy="13716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Approximate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-Sketching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’17]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Interesting facts:</a:t>
                </a:r>
              </a:p>
              <a:p>
                <a:r>
                  <a:rPr lang="en-US" dirty="0"/>
                  <a:t>All results under the </a:t>
                </a:r>
                <a:r>
                  <a:rPr lang="en-US" b="1" dirty="0"/>
                  <a:t>uniform distribution</a:t>
                </a:r>
                <a:r>
                  <a:rPr lang="en-US" dirty="0"/>
                  <a:t> generalize directly to approximate </a:t>
                </a:r>
                <a:r>
                  <a:rPr lang="en-US" dirty="0" smtClean="0"/>
                  <a:t>sketching</a:t>
                </a:r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-sampling has optimal dependence on parameters: </a:t>
                </a:r>
              </a:p>
              <a:p>
                <a:pPr lvl="1"/>
                <a:r>
                  <a:rPr lang="en-US" b="0" dirty="0" smtClean="0"/>
                  <a:t>Optimal dependence: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𝑓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b="1" dirty="0" smtClean="0"/>
                  <a:t>Open: </a:t>
                </a:r>
                <a:r>
                  <a:rPr lang="en-US" dirty="0" smtClean="0"/>
                  <a:t>Is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sampling optimal for Boolean functions?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  <a:blipFill rotWithShape="0">
                <a:blip r:embed="rId3"/>
                <a:stretch>
                  <a:fillRect l="-1786" t="-1576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8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Linear sketching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Question:</a:t>
                </a:r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Can one recover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from a small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 linear sketch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b="0" dirty="0" smtClean="0">
                  <a:latin typeface="Cambria Math"/>
                </a:endParaRPr>
              </a:p>
              <a:p>
                <a:endParaRPr lang="en-US" dirty="0" smtClean="0">
                  <a:latin typeface="Calibri" pitchFamily="34" charset="0"/>
                </a:endParaRPr>
              </a:p>
              <a:p>
                <a:r>
                  <a:rPr lang="en-US" dirty="0" smtClean="0">
                    <a:latin typeface="Calibri" pitchFamily="34" charset="0"/>
                  </a:rPr>
                  <a:t>Allow randomized computation (99% success)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Probability over choice of random sets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Sets are known at recovery time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Recovery is deterministic (</a:t>
                </a:r>
                <a:r>
                  <a:rPr lang="en-US" dirty="0" err="1" smtClean="0">
                    <a:latin typeface="Calibri" pitchFamily="34" charset="0"/>
                  </a:rPr>
                  <a:t>w.l.o.g</a:t>
                </a:r>
                <a:r>
                  <a:rPr lang="en-US" dirty="0" smtClean="0">
                    <a:latin typeface="Calibri" pitchFamily="34" charset="0"/>
                  </a:rPr>
                  <a:t>)</a:t>
                </a:r>
                <a:endParaRPr lang="en-US" dirty="0">
                  <a:latin typeface="Calibri" pitchFamily="34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latin typeface="Cambria Math"/>
                </a:endParaRPr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0">
                <a:blip r:embed="rId3"/>
                <a:stretch>
                  <a:fillRect l="-1614" t="-1392" r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3400" y="2743200"/>
            <a:ext cx="8458200" cy="1143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Sketching 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of Valuation Functions</a:t>
                </a:r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b="1" dirty="0">
                    <a:solidFill>
                      <a:srgbClr val="FF0000"/>
                    </a:solidFill>
                  </a:rPr>
                  <a:t>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,Zhou’18]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  <a:blipFill rotWithShape="0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Additive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|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​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𝜖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(optimal via weighted Gap Hamming)</a:t>
                </a:r>
              </a:p>
              <a:p>
                <a:r>
                  <a:rPr lang="en-US" dirty="0" smtClean="0"/>
                  <a:t>Budget-additive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min</m:t>
                    </m:r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b</m:t>
                    </m:r>
                    <m:r>
                      <a:rPr lang="en-US" b="0" i="0" smtClean="0">
                        <a:latin typeface="Cambria Math" charset="0"/>
                      </a:rPr>
                      <m:t>,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lit/>
                                          </m:rPr>
                                          <a:rPr lang="en-US" i="1">
                                            <a:latin typeface="Cambria Math" charset="0"/>
                                          </a:rPr>
                                          <m:t>|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​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𝜖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Coverage:</a:t>
                </a:r>
              </a:p>
              <a:p>
                <a:pPr lvl="1"/>
                <a:r>
                  <a:rPr lang="en-US" b="0" dirty="0" smtClean="0"/>
                  <a:t>Optimal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(via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-Sampling) </a:t>
                </a:r>
              </a:p>
              <a:p>
                <a:r>
                  <a:rPr lang="en-US" dirty="0" err="1" smtClean="0"/>
                  <a:t>Matroid</a:t>
                </a:r>
                <a:r>
                  <a:rPr lang="en-US" dirty="0" smtClean="0"/>
                  <a:t> rank (various results depending on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-Lipschitz submodular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Ω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communication lower bound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Ω</m:t>
                    </m:r>
                    <m:r>
                      <a:rPr lang="en-US" b="0" i="1" smtClean="0">
                        <a:latin typeface="Cambria Math" charset="0"/>
                      </a:rPr>
                      <m:t>(1/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Uses a large family of </a:t>
                </a:r>
                <a:r>
                  <a:rPr lang="en-US" dirty="0" err="1" smtClean="0"/>
                  <a:t>matroids</a:t>
                </a:r>
                <a:r>
                  <a:rPr lang="en-US" dirty="0" smtClean="0"/>
                  <a:t>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Balcan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Harvey’10]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0">
                <a:blip r:embed="rId3"/>
                <a:stretch>
                  <a:fillRect l="-1404" t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Thanks! Questions?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Other stuff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Zhou 18]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Linear Threshold Functions: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Θ</m:t>
                    </m:r>
                    <m:d>
                      <m:d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func>
                          <m:func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Resolves a communication conjecture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[MO’09]</a:t>
                </a:r>
              </a:p>
              <a:p>
                <a:pPr lvl="1"/>
                <a:r>
                  <a:rPr lang="en-US" dirty="0" smtClean="0"/>
                  <a:t>Simple neural nets: LTF(ORs), LTF(LTFs)</a:t>
                </a:r>
              </a:p>
              <a:p>
                <a:r>
                  <a:rPr lang="en-US" dirty="0" smtClean="0"/>
                  <a:t>Blog post: </a:t>
                </a:r>
                <a:r>
                  <a:rPr lang="en-US" sz="2400" dirty="0" smtClean="0">
                    <a:hlinkClick r:id="rId2"/>
                  </a:rPr>
                  <a:t>http://grigory.us/blog/the-binary-sketchman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24400"/>
            <a:ext cx="33528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Sketching over Uniform Distribution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902" y="1219200"/>
                <a:ext cx="8841288" cy="6324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/>
                        <m:t>Thm</m:t>
                      </m:r>
                      <m:r>
                        <m:rPr>
                          <m:nor/>
                        </m:rPr>
                        <a:rPr lang="en-US" sz="2800" b="1" dirty="0" smtClean="0"/>
                        <m:t>: </m:t>
                      </m:r>
                      <m:r>
                        <m:rPr>
                          <m:nor/>
                        </m:rPr>
                        <a:rPr lang="en-US" sz="2800" dirty="0" smtClean="0"/>
                        <m:t>If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dim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i="1" dirty="0">
                          <a:latin typeface="Cambria Math"/>
                        </a:rPr>
                        <m:t>−1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then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sSubSup>
                        <m:sSubSupPr>
                          <m:ctrlPr>
                            <a:rPr lang="en-US" sz="28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𝕯</m:t>
                          </m:r>
                        </m:e>
                        <m:sub>
                          <m:f>
                            <m:fPr>
                              <m:ctrlPr>
                                <a:rPr lang="en-US" sz="2800" b="1" i="1" dirty="0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b="1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sz="2800" b="1" i="1" dirty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1" i="1" dirty="0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sub>
                        <m:sup>
                          <m:r>
                            <a:rPr lang="en-US" sz="2800" i="1" dirty="0"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𝑈</m:t>
                          </m:r>
                        </m:sup>
                      </m:sSubSup>
                      <m:d>
                        <m:dPr>
                          <m:ctrlPr>
                            <a:rPr lang="en-US" sz="2800" i="1" dirty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Optimal up to error as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/>
                  <a:t>-dim. linear sketch has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dirty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800" b="1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e>
                          <m:sub>
                            <m:r>
                              <a:rPr lang="en-US" sz="2800" b="1" i="1" dirty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sz="2800" b="1" i="1" dirty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en-US" sz="2800" b="1" dirty="0" smtClean="0"/>
              </a:p>
              <a:p>
                <a:pPr marL="0" indent="0">
                  <a:buNone/>
                </a:pPr>
                <a:r>
                  <a:rPr lang="en-US" sz="2800" b="1" dirty="0" smtClean="0"/>
                  <a:t>Weaker: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</a:t>
                </a:r>
                <a:r>
                  <a:rPr lang="en-US" sz="28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 smtClean="0"/>
                  <a:t>Corollary: </a:t>
                </a:r>
                <a:r>
                  <a:rPr lang="en-US" sz="2800" dirty="0" smtClean="0"/>
                  <a:t>If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(∅)&lt;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sz="2800" dirty="0" smtClean="0"/>
                  <a:t> then there exists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sub>
                      <m:sup>
                        <m:r>
                          <a:rPr lang="en-US" sz="2800" i="1" dirty="0">
                            <a:latin typeface="Cambria Math"/>
                          </a:rPr>
                          <m:t>1,</m:t>
                        </m:r>
                        <m:r>
                          <a:rPr lang="en-US" sz="2800" i="1" dirty="0">
                            <a:latin typeface="Cambria Math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</a:rPr>
                      <m:t>≥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Tight for the Majority function, etc.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902" y="1219200"/>
                <a:ext cx="8841288" cy="6324600"/>
              </a:xfrm>
              <a:blipFill rotWithShape="1"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7326" y="2971800"/>
            <a:ext cx="8763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7326" y="1219200"/>
            <a:ext cx="8763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3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Thm: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&gt;0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</a:t>
                </a:r>
                <a:r>
                  <a:rPr lang="en-US" sz="28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  <a:blipFill rotWithShape="1">
                <a:blip r:embed="rId4"/>
                <a:stretch>
                  <a:fillRect l="-1404" t="-1213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2400" y="1524000"/>
            <a:ext cx="8763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14700" y="3962400"/>
          <a:ext cx="2438400" cy="245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4908602"/>
                <a:ext cx="19050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08602"/>
                <a:ext cx="1905000" cy="8002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67100" y="3356919"/>
                <a:ext cx="2247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3356919"/>
                <a:ext cx="22479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391400" y="4343400"/>
          <a:ext cx="457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800" y="4829145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𝑀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i="1" dirty="0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829145"/>
                <a:ext cx="13716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419600" y="3803196"/>
            <a:ext cx="1295400" cy="1226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06894" y="3387697"/>
                <a:ext cx="31323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894" y="3387697"/>
                <a:ext cx="313230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55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21021" y="3857468"/>
                <a:ext cx="4572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21" y="3857468"/>
                <a:ext cx="457200" cy="393121"/>
              </a:xfrm>
              <a:prstGeom prst="rect">
                <a:avLst/>
              </a:prstGeom>
              <a:blipFill rotWithShape="1">
                <a:blip r:embed="rId9"/>
                <a:stretch>
                  <a:fillRect l="-400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19400" y="4214090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214090"/>
                <a:ext cx="457200" cy="404213"/>
              </a:xfrm>
              <a:prstGeom prst="rect">
                <a:avLst/>
              </a:prstGeom>
              <a:blipFill rotWithShape="1">
                <a:blip r:embed="rId10"/>
                <a:stretch>
                  <a:fillRect l="-400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19400" y="4532098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532098"/>
                <a:ext cx="457200" cy="404213"/>
              </a:xfrm>
              <a:prstGeom prst="rect">
                <a:avLst/>
              </a:prstGeom>
              <a:blipFill rotWithShape="1">
                <a:blip r:embed="rId11"/>
                <a:stretch>
                  <a:fillRect l="-400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5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/>
      <p:bldP spid="9" grpId="0"/>
      <p:bldP spid="11" grpId="0"/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2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991600" cy="495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𝑴</m:t>
                        </m:r>
                        <m:d>
                          <m:dPr>
                            <m:ctrlP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average “rectangle” size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 subspace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b="1" dirty="0" smtClean="0"/>
                  <a:t> distinguishes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and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if: </a:t>
                </a:r>
                <a:endParaRPr lang="en-US" sz="28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∃</m:t>
                    </m:r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1" i="1" dirty="0" smtClean="0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sz="2800" b="1" dirty="0" err="1" smtClean="0"/>
                  <a:t>Lem</a:t>
                </a:r>
                <a:r>
                  <a:rPr lang="en-US" sz="2800" b="1" dirty="0" smtClean="0"/>
                  <a:t> 1:</a:t>
                </a:r>
                <a:r>
                  <a:rPr lang="en-US" sz="2800" dirty="0" smtClean="0"/>
                  <a:t> Fix </a:t>
                </a:r>
                <a:r>
                  <a:rPr lang="en-US" sz="2800" dirty="0"/>
                  <a:t>a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/>
                  <a:t>-dim.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 smtClean="0"/>
                  <a:t> typical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and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 in a typical </a:t>
                </a:r>
                <a:r>
                  <a:rPr lang="en-US" sz="2800" dirty="0"/>
                  <a:t>“rectangle</a:t>
                </a:r>
                <a:r>
                  <a:rPr lang="en-US" sz="2800" dirty="0" smtClean="0"/>
                  <a:t>” are distinguished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b="1" dirty="0" err="1" smtClean="0"/>
                  <a:t>Lem</a:t>
                </a:r>
                <a:r>
                  <a:rPr lang="en-US" sz="2800" b="1" dirty="0" smtClean="0"/>
                  <a:t> 2: </a:t>
                </a:r>
                <a:r>
                  <a:rPr lang="en-US" sz="2800" dirty="0" smtClean="0"/>
                  <a:t>If a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-dim.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distinguishes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and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 +</a:t>
                </a:r>
              </a:p>
              <a:p>
                <a:pPr marL="0" indent="0">
                  <a:buNone/>
                </a:pPr>
                <a:r>
                  <a:rPr lang="en-US" sz="2800" dirty="0"/>
                  <a:t>1</a:t>
                </a:r>
                <a:r>
                  <a:rPr lang="en-US" sz="2800" dirty="0" smtClean="0"/>
                  <a:t>)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-concentrated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2)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 smtClean="0"/>
                  <a:t>is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-concentrated </a:t>
                </a:r>
                <a:r>
                  <a:rPr lang="en-US" sz="2800" dirty="0" smtClean="0"/>
                  <a:t>on any 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/>
                  <a:t>)-dim</a:t>
                </a:r>
                <a:r>
                  <a:rPr lang="en-US" sz="2800" dirty="0"/>
                  <a:t>. subspace</a:t>
                </a:r>
                <a:r>
                  <a:rPr lang="en-US" sz="2800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⇒</m:t>
                    </m:r>
                    <m:limLow>
                      <m:limLow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b="0" i="1" dirty="0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∼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991600" cy="4953000"/>
              </a:xfrm>
              <a:blipFill rotWithShape="0">
                <a:blip r:embed="rId3"/>
                <a:stretch>
                  <a:fillRect l="-1356" t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9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2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95919"/>
                <a:ext cx="8686800" cy="54620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Thm: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&gt;0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i="1" dirty="0">
                            <a:latin typeface="Cambria Math"/>
                          </a:rPr>
                          <m:t>𝑧</m:t>
                        </m:r>
                        <m:r>
                          <a:rPr lang="en-US" sz="2800" i="1" dirty="0">
                            <a:latin typeface="Cambria Math"/>
                          </a:rPr>
                          <m:t>∼</m:t>
                        </m:r>
                        <m:r>
                          <a:rPr lang="en-US" sz="2800" i="1" dirty="0">
                            <a:latin typeface="Cambria Math"/>
                          </a:rPr>
                          <m:t>𝑈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 dirty="0"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i="1" dirty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Error for fixed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= min(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lim>
                    </m:limLow>
                  </m:oMath>
                </a14:m>
                <a:r>
                  <a:rPr lang="en-US" sz="28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],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  <m:r>
                          <a:rPr lang="en-US" sz="2800" i="1" dirty="0">
                            <a:latin typeface="Cambria Math"/>
                          </a:rPr>
                          <m:t>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lim>
                    </m:limLow>
                    <m:r>
                      <a:rPr lang="en-US" sz="2800" b="0" i="1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])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Average error for 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dirty="0" smtClean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Ω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95919"/>
                <a:ext cx="8686800" cy="5462081"/>
              </a:xfrm>
              <a:blipFill rotWithShape="1">
                <a:blip r:embed="rId3"/>
                <a:stretch>
                  <a:fillRect l="-1404" t="-1004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2400" y="1371600"/>
            <a:ext cx="876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238500" y="4037435"/>
          <a:ext cx="3276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30521" y="4037435"/>
                <a:ext cx="4572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21" y="4037435"/>
                <a:ext cx="457200" cy="393121"/>
              </a:xfrm>
              <a:prstGeom prst="rect">
                <a:avLst/>
              </a:prstGeom>
              <a:blipFill rotWithShape="1">
                <a:blip r:embed="rId4"/>
                <a:stretch>
                  <a:fillRect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28900" y="4394057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4394057"/>
                <a:ext cx="457200" cy="404213"/>
              </a:xfrm>
              <a:prstGeom prst="rect">
                <a:avLst/>
              </a:prstGeom>
              <a:blipFill rotWithShape="1"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457700" y="3961235"/>
            <a:ext cx="457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95800" y="3580235"/>
                <a:ext cx="381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80235"/>
                <a:ext cx="381000" cy="381000"/>
              </a:xfrm>
              <a:prstGeom prst="rect">
                <a:avLst/>
              </a:prstGeom>
              <a:blipFill rotWithShape="1"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1300" y="4119109"/>
                <a:ext cx="23241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“typical rectangle”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4119109"/>
                <a:ext cx="2324100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5236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4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Example: Majority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Majority </a:t>
                </a:r>
                <a:r>
                  <a:rPr lang="en-US" sz="2800" dirty="0"/>
                  <a:t>function</a:t>
                </a:r>
                <a:r>
                  <a:rPr lang="en-US" sz="2800" dirty="0" smtClean="0"/>
                  <a:t>:</a:t>
                </a:r>
              </a:p>
              <a:p>
                <a:pPr marL="1257300" lvl="3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𝑴𝒂</m:t>
                    </m:r>
                    <m:sSub>
                      <m:sSubPr>
                        <m:ctrlPr>
                          <a:rPr lang="en-US" sz="2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𝒋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≥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/2</m:t>
                        </m:r>
                      </m:e>
                    </m:nary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2800" dirty="0" smtClean="0"/>
                  <a:t> only depends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  <m:r>
                      <a:rPr lang="en-US" sz="2800" b="1" i="1" dirty="0">
                        <a:latin typeface="Cambria Math"/>
                      </a:rPr>
                      <m:t>𝑺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 smtClean="0"/>
                  <a:t> is odd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d>
                      <m:d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𝑴𝒂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800" b="1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1" i="1" dirty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1±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8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sz="2800" dirty="0" smtClean="0"/>
                  <a:t>-dimensional subspace with most weight: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𝑠𝑝𝑎𝑛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,…,{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−1})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𝑴𝒂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800" b="1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1" i="1" dirty="0">
                                <a:latin typeface="Cambria Math"/>
                              </a:rPr>
                              <m:t>𝑺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±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−3/2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=1−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−3/2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−3/2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(1/</m:t>
                          </m:r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1,</m:t>
                          </m:r>
                          <m:r>
                            <a:rPr lang="en-US" i="1" dirty="0"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𝑴𝒂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𝒋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)≥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5181600"/>
              </a:xfrm>
              <a:blipFill rotWithShape="1">
                <a:blip r:embed="rId2"/>
                <a:stretch>
                  <a:fillRect l="-1113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4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52400" y="4961187"/>
                <a:ext cx="8901555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b="1" dirty="0" smtClean="0"/>
                  <a:t>Conjecture</a:t>
                </a:r>
                <a:r>
                  <a:rPr lang="en-US" sz="3200" dirty="0" smtClean="0"/>
                  <a:t>: (Almost) shortest message is a randomized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sz="3200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-sketch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>
                    <a:hlinkClick r:id="rId2"/>
                  </a:rPr>
                  <a:t>https://</a:t>
                </a:r>
                <a:r>
                  <a:rPr lang="en-US" sz="2800" dirty="0" smtClean="0">
                    <a:hlinkClick r:id="rId2"/>
                  </a:rPr>
                  <a:t>sublinear.info/index.php?title=Open_Problems:78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61187"/>
                <a:ext cx="8901555" cy="1508105"/>
              </a:xfrm>
              <a:prstGeom prst="rect">
                <a:avLst/>
              </a:prstGeom>
              <a:blipFill rotWithShape="0">
                <a:blip r:embed="rId3"/>
                <a:stretch>
                  <a:fillRect l="-1575" t="-5263" b="-10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5756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Puzzle: Open Problem 78 on </a:t>
            </a:r>
            <a:r>
              <a:rPr lang="en-US" sz="4000" dirty="0" err="1" smtClean="0">
                <a:solidFill>
                  <a:srgbClr val="0070C0"/>
                </a:solidFill>
              </a:rPr>
              <a:t>Sublinear.info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372" y="1996443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Isosceles Triangle 6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7512" y="1346535"/>
            <a:ext cx="4437072" cy="1570949"/>
            <a:chOff x="2057400" y="1295400"/>
            <a:chExt cx="4437072" cy="157094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057400" y="1818620"/>
              <a:ext cx="1904888" cy="1047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 flipH="1" flipV="1">
              <a:off x="4627572" y="1818620"/>
              <a:ext cx="1697028" cy="9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60672" y="12954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Shared randomness</a:t>
              </a:r>
              <a:endParaRPr lang="en-US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06542" y="2657416"/>
            <a:ext cx="3581400" cy="609201"/>
            <a:chOff x="2590800" y="2944488"/>
            <a:chExt cx="3581400" cy="60920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Arrow Connector 30"/>
          <p:cNvCxnSpPr/>
          <p:nvPr/>
        </p:nvCxnSpPr>
        <p:spPr>
          <a:xfrm>
            <a:off x="7891873" y="3233416"/>
            <a:ext cx="337727" cy="680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4228" y="1996443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28" y="1996443"/>
                <a:ext cx="2739727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67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24712" y="3874691"/>
                <a:ext cx="2922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712" y="3874691"/>
                <a:ext cx="2922018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5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  <p:bldP spid="3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Multi-player version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5832" y="5028014"/>
                <a:ext cx="8563311" cy="21715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[Hosseini, Lovett,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’18; </a:t>
                </a:r>
                <a:r>
                  <a:rPr lang="en-US" dirty="0">
                    <a:solidFill>
                      <a:srgbClr val="0070C0"/>
                    </a:solidFill>
                  </a:rPr>
                  <a:t>ECCC TR18-169]</a:t>
                </a:r>
                <a:r>
                  <a:rPr lang="en-US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≥10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a protocol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at most c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∃</m:t>
                    </m:r>
                  </m:oMath>
                </a14:m>
                <a:r>
                  <a:rPr lang="en-US" dirty="0" smtClean="0"/>
                  <a:t> a </a:t>
                </a:r>
                <a:r>
                  <a:rPr lang="en-US" dirty="0"/>
                  <a:t>randomized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sketch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832" y="5028014"/>
                <a:ext cx="8563311" cy="2171544"/>
              </a:xfrm>
              <a:blipFill rotWithShape="0">
                <a:blip r:embed="rId3"/>
                <a:stretch>
                  <a:fillRect l="-1779" t="-3652" r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949047" y="2620790"/>
            <a:ext cx="6262781" cy="738836"/>
            <a:chOff x="949047" y="2620790"/>
            <a:chExt cx="6262781" cy="738836"/>
          </a:xfrm>
        </p:grpSpPr>
        <p:grpSp>
          <p:nvGrpSpPr>
            <p:cNvPr id="16" name="Group 15"/>
            <p:cNvGrpSpPr/>
            <p:nvPr/>
          </p:nvGrpSpPr>
          <p:grpSpPr>
            <a:xfrm>
              <a:off x="949047" y="2620790"/>
              <a:ext cx="1071464" cy="736856"/>
              <a:chOff x="1260401" y="3909760"/>
              <a:chExt cx="4431662" cy="52680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922637" y="4430862"/>
                <a:ext cx="3769426" cy="57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260401" y="3909760"/>
                    <a:ext cx="990600" cy="3300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2400" dirty="0" smtClean="0"/>
                      <a:t> 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401" y="3909760"/>
                    <a:ext cx="990600" cy="33006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5128" r="-400000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2591242" y="2655106"/>
              <a:ext cx="1285564" cy="704519"/>
              <a:chOff x="1664219" y="3940118"/>
              <a:chExt cx="5317195" cy="507933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2813387" y="4446626"/>
                <a:ext cx="4168027" cy="14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664219" y="3940118"/>
                    <a:ext cx="990600" cy="3328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2400" dirty="0" smtClean="0"/>
                      <a:t> 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4219" y="3940118"/>
                    <a:ext cx="990600" cy="33284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5128" r="-610256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6078607" y="2633090"/>
              <a:ext cx="1133221" cy="726536"/>
              <a:chOff x="1264636" y="3899500"/>
              <a:chExt cx="5773098" cy="481221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2075310" y="4380721"/>
                <a:ext cx="496242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264636" y="3899500"/>
                    <a:ext cx="990599" cy="3328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2400" dirty="0" smtClean="0"/>
                      <a:t> 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4636" y="3899500"/>
                    <a:ext cx="990599" cy="33284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6250" r="-846875" b="-85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Group 79"/>
          <p:cNvGrpSpPr/>
          <p:nvPr/>
        </p:nvGrpSpPr>
        <p:grpSpPr>
          <a:xfrm>
            <a:off x="0" y="1264442"/>
            <a:ext cx="9039144" cy="3168805"/>
            <a:chOff x="0" y="1264442"/>
            <a:chExt cx="9039144" cy="3168805"/>
          </a:xfrm>
        </p:grpSpPr>
        <p:grpSp>
          <p:nvGrpSpPr>
            <p:cNvPr id="29" name="Group 28"/>
            <p:cNvGrpSpPr/>
            <p:nvPr/>
          </p:nvGrpSpPr>
          <p:grpSpPr>
            <a:xfrm>
              <a:off x="715662" y="1264442"/>
              <a:ext cx="7787391" cy="1695055"/>
              <a:chOff x="2020592" y="863631"/>
              <a:chExt cx="4725429" cy="1997279"/>
            </a:xfrm>
          </p:grpSpPr>
          <p:cxnSp>
            <p:nvCxnSpPr>
              <p:cNvPr id="30" name="Straight Arrow Connector 29"/>
              <p:cNvCxnSpPr>
                <a:stCxn id="4" idx="0"/>
              </p:cNvCxnSpPr>
              <p:nvPr/>
            </p:nvCxnSpPr>
            <p:spPr>
              <a:xfrm flipV="1">
                <a:off x="2020592" y="1432618"/>
                <a:ext cx="980194" cy="142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7" idx="0"/>
              </p:cNvCxnSpPr>
              <p:nvPr/>
            </p:nvCxnSpPr>
            <p:spPr>
              <a:xfrm flipH="1" flipV="1">
                <a:off x="4816823" y="1496870"/>
                <a:ext cx="1788558" cy="13416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012221" y="863631"/>
                <a:ext cx="3733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Shared randomness</a:t>
                </a:r>
                <a:endParaRPr lang="en-US" sz="2800" b="1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0" y="1747331"/>
              <a:ext cx="9039144" cy="2685916"/>
              <a:chOff x="0" y="1747331"/>
              <a:chExt cx="9039144" cy="2685916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465214" y="1747331"/>
                <a:ext cx="3399995" cy="1220149"/>
                <a:chOff x="2465214" y="1747331"/>
                <a:chExt cx="3399995" cy="1220149"/>
              </a:xfrm>
            </p:grpSpPr>
            <p:cxnSp>
              <p:nvCxnSpPr>
                <p:cNvPr id="36" name="Straight Arrow Connector 35"/>
                <p:cNvCxnSpPr>
                  <a:stCxn id="5" idx="0"/>
                </p:cNvCxnSpPr>
                <p:nvPr/>
              </p:nvCxnSpPr>
              <p:spPr>
                <a:xfrm flipV="1">
                  <a:off x="2465214" y="1764455"/>
                  <a:ext cx="316584" cy="120302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stCxn id="6" idx="0"/>
                </p:cNvCxnSpPr>
                <p:nvPr/>
              </p:nvCxnSpPr>
              <p:spPr>
                <a:xfrm flipH="1" flipV="1">
                  <a:off x="4159317" y="1747331"/>
                  <a:ext cx="151821" cy="121817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23" idx="0"/>
                </p:cNvCxnSpPr>
                <p:nvPr/>
              </p:nvCxnSpPr>
              <p:spPr>
                <a:xfrm flipH="1" flipV="1">
                  <a:off x="4820926" y="1747331"/>
                  <a:ext cx="1044283" cy="121216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0" y="2886142"/>
                <a:ext cx="9039144" cy="1547105"/>
                <a:chOff x="0" y="2886142"/>
                <a:chExt cx="9039144" cy="1547105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0" y="2940525"/>
                  <a:ext cx="9039144" cy="1492722"/>
                  <a:chOff x="0" y="2940525"/>
                  <a:chExt cx="9039144" cy="149272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Rectangle 11"/>
                      <p:cNvSpPr/>
                      <p:nvPr/>
                    </p:nvSpPr>
                    <p:spPr>
                      <a:xfrm>
                        <a:off x="0" y="3964675"/>
                        <a:ext cx="1745478" cy="46166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2" name="Rectangle 1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0" y="3964675"/>
                        <a:ext cx="1745478" cy="461665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 b="-263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Rectangle 12"/>
                      <p:cNvSpPr/>
                      <p:nvPr/>
                    </p:nvSpPr>
                    <p:spPr>
                      <a:xfrm>
                        <a:off x="1718503" y="3971582"/>
                        <a:ext cx="1745478" cy="46166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3" name="Rectangle 1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18503" y="3971582"/>
                        <a:ext cx="1745478" cy="461665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 b="-2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Rectangle 13"/>
                      <p:cNvSpPr/>
                      <p:nvPr/>
                    </p:nvSpPr>
                    <p:spPr>
                      <a:xfrm>
                        <a:off x="3447621" y="3964675"/>
                        <a:ext cx="1745478" cy="46166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𝟑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4" name="Rectangle 1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47621" y="3964675"/>
                        <a:ext cx="1745478" cy="461665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 b="-263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Rectangle 14"/>
                      <p:cNvSpPr/>
                      <p:nvPr/>
                    </p:nvSpPr>
                    <p:spPr>
                      <a:xfrm>
                        <a:off x="7258400" y="3964674"/>
                        <a:ext cx="1780744" cy="46166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𝑵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5" name="Rectangle 1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58400" y="3964674"/>
                        <a:ext cx="1780744" cy="461665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b="-263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296562" y="2940525"/>
                    <a:ext cx="8393819" cy="865155"/>
                    <a:chOff x="296562" y="2940525"/>
                    <a:chExt cx="8393819" cy="865155"/>
                  </a:xfrm>
                </p:grpSpPr>
                <p:sp>
                  <p:nvSpPr>
                    <p:cNvPr id="4" name="Oval 3"/>
                    <p:cNvSpPr/>
                    <p:nvPr/>
                  </p:nvSpPr>
                  <p:spPr>
                    <a:xfrm>
                      <a:off x="296562" y="2959497"/>
                      <a:ext cx="838200" cy="838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" name="Oval 4"/>
                    <p:cNvSpPr/>
                    <p:nvPr/>
                  </p:nvSpPr>
                  <p:spPr>
                    <a:xfrm>
                      <a:off x="2046114" y="2967480"/>
                      <a:ext cx="838200" cy="838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3892038" y="2965503"/>
                      <a:ext cx="838200" cy="838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Oval 6"/>
                    <p:cNvSpPr/>
                    <p:nvPr/>
                  </p:nvSpPr>
                  <p:spPr>
                    <a:xfrm>
                      <a:off x="7852181" y="2940525"/>
                      <a:ext cx="838200" cy="838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5446109" y="2959497"/>
                      <a:ext cx="838200" cy="838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5164196" y="3971582"/>
                        <a:ext cx="1694182" cy="46166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25" name="Rectangle 2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64196" y="3971582"/>
                        <a:ext cx="1694182" cy="461665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 b="-2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4781443" y="2888585"/>
                  <a:ext cx="49113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r-IN" sz="4000" b="1" dirty="0" smtClean="0"/>
                    <a:t>…</a:t>
                  </a:r>
                  <a:endParaRPr lang="en-US" sz="4000" b="1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261568" y="2886142"/>
                  <a:ext cx="49113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r-IN" sz="4000" b="1" dirty="0" smtClean="0"/>
                    <a:t>…</a:t>
                  </a:r>
                  <a:endParaRPr lang="en-US" sz="4000" b="1" dirty="0"/>
                </a:p>
              </p:txBody>
            </p:sp>
          </p:grpSp>
        </p:grpSp>
      </p:grpSp>
      <p:grpSp>
        <p:nvGrpSpPr>
          <p:cNvPr id="81" name="Group 80"/>
          <p:cNvGrpSpPr/>
          <p:nvPr/>
        </p:nvGrpSpPr>
        <p:grpSpPr>
          <a:xfrm>
            <a:off x="5941307" y="1556188"/>
            <a:ext cx="3250505" cy="1384337"/>
            <a:chOff x="5941307" y="1556188"/>
            <a:chExt cx="3250505" cy="1384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941307" y="1556188"/>
                  <a:ext cx="325050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⊕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…⊕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1307" y="1556188"/>
                  <a:ext cx="3250505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88" r="-18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>
              <a:stCxn id="7" idx="0"/>
            </p:cNvCxnSpPr>
            <p:nvPr/>
          </p:nvCxnSpPr>
          <p:spPr>
            <a:xfrm flipH="1" flipV="1">
              <a:off x="8255558" y="2019312"/>
              <a:ext cx="15723" cy="9212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96562" y="4981750"/>
            <a:ext cx="8763000" cy="1700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Multi-player version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0">
                <a:blip r:embed="rId3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4768" y="4688158"/>
                <a:ext cx="8563311" cy="147315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Thm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[Hosseini, Lovett,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’18; ECCC TR18-169]</a:t>
                </a:r>
                <a:r>
                  <a:rPr lang="en-US" sz="2800" dirty="0" smtClean="0"/>
                  <a:t>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𝑁</m:t>
                    </m:r>
                    <m:r>
                      <a:rPr lang="en-US" sz="2800" b="0" i="1" smtClean="0">
                        <a:latin typeface="Cambria Math" charset="0"/>
                      </a:rPr>
                      <m:t>≥10</m:t>
                    </m:r>
                    <m:r>
                      <a:rPr lang="en-US" sz="2800" b="0" i="1" smtClean="0">
                        <a:latin typeface="Cambria Math" charset="0"/>
                      </a:rPr>
                      <m:t>𝑛</m:t>
                    </m:r>
                    <m:r>
                      <a:rPr lang="en-US" sz="28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charset="0"/>
                      </a:rPr>
                      <m:t>log</m:t>
                    </m:r>
                    <m:r>
                      <a:rPr lang="en-US" sz="2800" b="0" i="1" smtClean="0"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latin typeface="Cambria Math" charset="0"/>
                      </a:rPr>
                      <m:t>𝑝</m:t>
                    </m:r>
                    <m:r>
                      <a:rPr lang="en-US" sz="28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 </a:t>
                </a:r>
                <a:r>
                  <a:rPr lang="en-US" sz="2800" dirty="0" smtClean="0"/>
                  <a:t>protocol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is at most c bits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charset="0"/>
                      </a:rPr>
                      <m:t>∃</m:t>
                    </m:r>
                  </m:oMath>
                </a14:m>
                <a:r>
                  <a:rPr lang="en-US" sz="2800" dirty="0" smtClean="0"/>
                  <a:t> a </a:t>
                </a:r>
                <a:r>
                  <a:rPr lang="en-US" sz="2800" dirty="0"/>
                  <a:t>randomized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-</a:t>
                </a:r>
                <a:r>
                  <a:rPr lang="en-US" sz="2800" dirty="0" smtClean="0"/>
                  <a:t>sketch of </a:t>
                </a:r>
                <a:r>
                  <a:rPr lang="en-US" sz="2800" dirty="0" smtClean="0"/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imension</m:t>
                    </m:r>
                    <m:r>
                      <a:rPr lang="en-US" sz="2800" b="0" i="0" smtClean="0"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latin typeface="Cambria Math" charset="0"/>
                      </a:rPr>
                      <m:t>𝑂</m:t>
                    </m:r>
                    <m:r>
                      <a:rPr lang="en-US" sz="2800" b="0" i="1" smtClean="0"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</a:rPr>
                      <m:t>𝑐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768" y="4688158"/>
                <a:ext cx="8563311" cy="1473155"/>
              </a:xfrm>
              <a:blipFill rotWithShape="0">
                <a:blip r:embed="rId4"/>
                <a:stretch>
                  <a:fillRect l="-1423" t="-6612" r="-285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949047" y="2620790"/>
            <a:ext cx="6262781" cy="738836"/>
            <a:chOff x="949047" y="2620790"/>
            <a:chExt cx="6262781" cy="738836"/>
          </a:xfrm>
        </p:grpSpPr>
        <p:grpSp>
          <p:nvGrpSpPr>
            <p:cNvPr id="16" name="Group 15"/>
            <p:cNvGrpSpPr/>
            <p:nvPr/>
          </p:nvGrpSpPr>
          <p:grpSpPr>
            <a:xfrm>
              <a:off x="949047" y="2620790"/>
              <a:ext cx="1071464" cy="736856"/>
              <a:chOff x="1260401" y="3909760"/>
              <a:chExt cx="4431662" cy="52680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922637" y="4430862"/>
                <a:ext cx="3769426" cy="57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260401" y="3909760"/>
                    <a:ext cx="990600" cy="3300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2400" dirty="0" smtClean="0"/>
                      <a:t> 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401" y="3909760"/>
                    <a:ext cx="990600" cy="33006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5128" r="-400000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2591242" y="2655106"/>
              <a:ext cx="1285564" cy="704519"/>
              <a:chOff x="1664219" y="3940118"/>
              <a:chExt cx="5317195" cy="507933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2813387" y="4446626"/>
                <a:ext cx="4168027" cy="14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664219" y="3940118"/>
                    <a:ext cx="990600" cy="3328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2400" dirty="0" smtClean="0"/>
                      <a:t> 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4219" y="3940118"/>
                    <a:ext cx="990600" cy="33284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5128" r="-610256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6078607" y="2633090"/>
              <a:ext cx="1133221" cy="726536"/>
              <a:chOff x="1264636" y="3899500"/>
              <a:chExt cx="5773098" cy="481221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2075310" y="4380721"/>
                <a:ext cx="496242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264636" y="3899500"/>
                    <a:ext cx="990599" cy="3328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2400" dirty="0" smtClean="0"/>
                      <a:t> 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4636" y="3899500"/>
                    <a:ext cx="990599" cy="33284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6250" r="-846875" b="-85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Group 79"/>
          <p:cNvGrpSpPr/>
          <p:nvPr/>
        </p:nvGrpSpPr>
        <p:grpSpPr>
          <a:xfrm>
            <a:off x="0" y="1264442"/>
            <a:ext cx="8690381" cy="3197339"/>
            <a:chOff x="0" y="1264442"/>
            <a:chExt cx="8690381" cy="3197339"/>
          </a:xfrm>
        </p:grpSpPr>
        <p:grpSp>
          <p:nvGrpSpPr>
            <p:cNvPr id="29" name="Group 28"/>
            <p:cNvGrpSpPr/>
            <p:nvPr/>
          </p:nvGrpSpPr>
          <p:grpSpPr>
            <a:xfrm>
              <a:off x="715662" y="1264442"/>
              <a:ext cx="7787391" cy="1695055"/>
              <a:chOff x="2020592" y="863631"/>
              <a:chExt cx="4725429" cy="1997279"/>
            </a:xfrm>
          </p:grpSpPr>
          <p:cxnSp>
            <p:nvCxnSpPr>
              <p:cNvPr id="30" name="Straight Arrow Connector 29"/>
              <p:cNvCxnSpPr>
                <a:stCxn id="4" idx="0"/>
              </p:cNvCxnSpPr>
              <p:nvPr/>
            </p:nvCxnSpPr>
            <p:spPr>
              <a:xfrm flipV="1">
                <a:off x="2020592" y="1432618"/>
                <a:ext cx="980194" cy="142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7" idx="0"/>
              </p:cNvCxnSpPr>
              <p:nvPr/>
            </p:nvCxnSpPr>
            <p:spPr>
              <a:xfrm flipH="1" flipV="1">
                <a:off x="4816823" y="1496870"/>
                <a:ext cx="1788558" cy="13416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012221" y="863631"/>
                <a:ext cx="3733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Shared randomness</a:t>
                </a:r>
                <a:endParaRPr lang="en-US" sz="2800" b="1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0" y="1747331"/>
              <a:ext cx="8690381" cy="2714450"/>
              <a:chOff x="0" y="1747331"/>
              <a:chExt cx="8690381" cy="2714450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465214" y="1747331"/>
                <a:ext cx="3399995" cy="1220149"/>
                <a:chOff x="2465214" y="1747331"/>
                <a:chExt cx="3399995" cy="1220149"/>
              </a:xfrm>
            </p:grpSpPr>
            <p:cxnSp>
              <p:nvCxnSpPr>
                <p:cNvPr id="36" name="Straight Arrow Connector 35"/>
                <p:cNvCxnSpPr>
                  <a:stCxn id="5" idx="0"/>
                </p:cNvCxnSpPr>
                <p:nvPr/>
              </p:nvCxnSpPr>
              <p:spPr>
                <a:xfrm flipV="1">
                  <a:off x="2465214" y="1764455"/>
                  <a:ext cx="316584" cy="120302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stCxn id="6" idx="0"/>
                </p:cNvCxnSpPr>
                <p:nvPr/>
              </p:nvCxnSpPr>
              <p:spPr>
                <a:xfrm flipH="1" flipV="1">
                  <a:off x="4159317" y="1747331"/>
                  <a:ext cx="151821" cy="121817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23" idx="0"/>
                </p:cNvCxnSpPr>
                <p:nvPr/>
              </p:nvCxnSpPr>
              <p:spPr>
                <a:xfrm flipH="1" flipV="1">
                  <a:off x="4820926" y="1747331"/>
                  <a:ext cx="1044283" cy="121216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0" y="2886142"/>
                <a:ext cx="8690381" cy="1575639"/>
                <a:chOff x="0" y="2886142"/>
                <a:chExt cx="8690381" cy="1575639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0" y="2940525"/>
                  <a:ext cx="8690381" cy="1521256"/>
                  <a:chOff x="0" y="2940525"/>
                  <a:chExt cx="8690381" cy="1521256"/>
                </a:xfrm>
              </p:grpSpPr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2" name="Rectangle 11"/>
                      <p:cNvSpPr/>
                      <p:nvPr/>
                    </p:nvSpPr>
                    <p:spPr>
                      <a:xfrm>
                        <a:off x="0" y="3964675"/>
                        <a:ext cx="1300228" cy="4901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𝟏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>
                  <p:sp>
                    <p:nvSpPr>
                      <p:cNvPr id="12" name="Rectangle 1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0" y="3964675"/>
                        <a:ext cx="1300228" cy="490199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 b="-617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" name="Rectangle 12"/>
                      <p:cNvSpPr/>
                      <p:nvPr/>
                    </p:nvSpPr>
                    <p:spPr>
                      <a:xfrm>
                        <a:off x="1718503" y="3971582"/>
                        <a:ext cx="1300228" cy="4901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>
                  <p:sp>
                    <p:nvSpPr>
                      <p:cNvPr id="13" name="Rectangle 1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18503" y="3971582"/>
                        <a:ext cx="1300228" cy="490199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 b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4" name="Rectangle 13"/>
                      <p:cNvSpPr/>
                      <p:nvPr/>
                    </p:nvSpPr>
                    <p:spPr>
                      <a:xfrm>
                        <a:off x="3447621" y="3964675"/>
                        <a:ext cx="1300228" cy="4901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𝟑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>
                  <p:sp>
                    <p:nvSpPr>
                      <p:cNvPr id="14" name="Rectangle 1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47621" y="3964675"/>
                        <a:ext cx="1300228" cy="490199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b="-617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" name="Rectangle 14"/>
                      <p:cNvSpPr/>
                      <p:nvPr/>
                    </p:nvSpPr>
                    <p:spPr>
                      <a:xfrm>
                        <a:off x="7258400" y="3964674"/>
                        <a:ext cx="1335494" cy="4901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𝑵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>
                  <p:sp>
                    <p:nvSpPr>
                      <p:cNvPr id="15" name="Rectangle 1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58400" y="3964674"/>
                        <a:ext cx="1335494" cy="490199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 b="-617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296562" y="2940525"/>
                    <a:ext cx="8393819" cy="865155"/>
                    <a:chOff x="296562" y="2940525"/>
                    <a:chExt cx="8393819" cy="865155"/>
                  </a:xfrm>
                </p:grpSpPr>
                <p:sp>
                  <p:nvSpPr>
                    <p:cNvPr id="4" name="Oval 3"/>
                    <p:cNvSpPr/>
                    <p:nvPr/>
                  </p:nvSpPr>
                  <p:spPr>
                    <a:xfrm>
                      <a:off x="296562" y="2959497"/>
                      <a:ext cx="838200" cy="838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" name="Oval 4"/>
                    <p:cNvSpPr/>
                    <p:nvPr/>
                  </p:nvSpPr>
                  <p:spPr>
                    <a:xfrm>
                      <a:off x="2046114" y="2967480"/>
                      <a:ext cx="838200" cy="838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3892038" y="2965503"/>
                      <a:ext cx="838200" cy="838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Oval 6"/>
                    <p:cNvSpPr/>
                    <p:nvPr/>
                  </p:nvSpPr>
                  <p:spPr>
                    <a:xfrm>
                      <a:off x="7852181" y="2940525"/>
                      <a:ext cx="838200" cy="838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5446109" y="2959497"/>
                      <a:ext cx="838200" cy="838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5164196" y="3971582"/>
                        <a:ext cx="1248932" cy="4901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>
                  <p:sp>
                    <p:nvSpPr>
                      <p:cNvPr id="25" name="Rectangle 2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64196" y="3971582"/>
                        <a:ext cx="1248932" cy="490199"/>
                      </a:xfrm>
                      <a:prstGeom prst="rect">
                        <a:avLst/>
                      </a:prstGeom>
                      <a:blipFill rotWithShape="0">
                        <a:blip r:embed="rId12"/>
                        <a:stretch>
                          <a:fillRect b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4781443" y="2888585"/>
                  <a:ext cx="49113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r-IN" sz="4000" b="1" dirty="0" smtClean="0"/>
                    <a:t>…</a:t>
                  </a:r>
                  <a:endParaRPr lang="en-US" sz="4000" b="1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261568" y="2886142"/>
                  <a:ext cx="49113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r-IN" sz="4000" b="1" dirty="0" smtClean="0"/>
                    <a:t>…</a:t>
                  </a:r>
                  <a:endParaRPr lang="en-US" sz="4000" b="1" dirty="0"/>
                </a:p>
              </p:txBody>
            </p:sp>
          </p:grpSp>
        </p:grpSp>
      </p:grpSp>
      <p:grpSp>
        <p:nvGrpSpPr>
          <p:cNvPr id="81" name="Group 80"/>
          <p:cNvGrpSpPr/>
          <p:nvPr/>
        </p:nvGrpSpPr>
        <p:grpSpPr>
          <a:xfrm>
            <a:off x="5941307" y="1556188"/>
            <a:ext cx="3096617" cy="1384337"/>
            <a:chOff x="5941307" y="1556188"/>
            <a:chExt cx="3096617" cy="13843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941307" y="1556188"/>
                  <a:ext cx="30966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…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sz="24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1307" y="1556188"/>
                  <a:ext cx="3096617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>
              <a:stCxn id="7" idx="0"/>
            </p:cNvCxnSpPr>
            <p:nvPr/>
          </p:nvCxnSpPr>
          <p:spPr>
            <a:xfrm flipH="1" flipV="1">
              <a:off x="8255558" y="2019312"/>
              <a:ext cx="15723" cy="9212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74924" y="4566561"/>
            <a:ext cx="8763000" cy="1700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74768" y="6327433"/>
                <a:ext cx="8563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sz="2400" dirty="0" smtClean="0"/>
                  <a:t>Holds even for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…, </m:t>
                        </m:r>
                        <m:r>
                          <a:rPr lang="en-US" sz="2400" i="1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8" y="6327433"/>
                <a:ext cx="8563311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0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0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3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Motivation: Distributed Computing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630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Distributed computation among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machines: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(more </a:t>
                </a:r>
                <a:r>
                  <a:rPr lang="en-US" dirty="0"/>
                  <a:t>generally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machines can compute sketches locally: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…, ℓ(</m:t>
                      </m:r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Send them to the coordinator who computes: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⊕⋯⊕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(coordinate-wise XORs)</a:t>
                </a:r>
              </a:p>
              <a:p>
                <a:pPr lvl="1"/>
                <a:r>
                  <a:rPr lang="en-US" dirty="0" smtClean="0"/>
                  <a:t>Coordinator computes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communication</a:t>
                </a:r>
                <a:r>
                  <a:rPr lang="en-US" b="1" dirty="0" smtClean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63000" cy="5257800"/>
              </a:xfrm>
              <a:blipFill rotWithShape="0">
                <a:blip r:embed="rId2"/>
                <a:stretch>
                  <a:fillRect l="-1599" t="-1392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86889"/>
              </p:ext>
            </p:extLst>
          </p:nvPr>
        </p:nvGraphicFramePr>
        <p:xfrm>
          <a:off x="1219200" y="5562600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5242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95072" y="5620512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072" y="5620512"/>
                <a:ext cx="16002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9300" y="614172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6141720"/>
                <a:ext cx="21336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5000" y="6150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150546"/>
                <a:ext cx="21336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Motivation: Streaming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762000"/>
                <a:ext cx="8763000" cy="22491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generated through a sequence of </a:t>
                </a:r>
                <a:r>
                  <a:rPr lang="en-US" dirty="0" smtClean="0"/>
                  <a:t>updates </a:t>
                </a:r>
              </a:p>
              <a:p>
                <a:r>
                  <a:rPr lang="en-US" dirty="0" smtClean="0"/>
                  <a:t>Updates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: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flips </a:t>
                </a:r>
                <a:r>
                  <a:rPr lang="en-US" dirty="0" smtClean="0"/>
                  <a:t>bit at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62000"/>
                <a:ext cx="8763000" cy="2249105"/>
              </a:xfrm>
              <a:blipFill rotWithShape="1">
                <a:blip r:embed="rId2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199991"/>
              </p:ext>
            </p:extLst>
          </p:nvPr>
        </p:nvGraphicFramePr>
        <p:xfrm>
          <a:off x="1589573" y="2590800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5242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930" y="261875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0" y="2618750"/>
                <a:ext cx="1600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45194" y="320375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Updates: (1, 3, 8, </a:t>
            </a:r>
            <a:r>
              <a:rPr lang="en-US" sz="2800" b="1" dirty="0"/>
              <a:t>3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49573"/>
              </p:ext>
            </p:extLst>
          </p:nvPr>
        </p:nvGraphicFramePr>
        <p:xfrm>
          <a:off x="1589573" y="3807293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7060" y="383736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3837364"/>
                <a:ext cx="16002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74009"/>
              </p:ext>
            </p:extLst>
          </p:nvPr>
        </p:nvGraphicFramePr>
        <p:xfrm>
          <a:off x="1589573" y="43467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39431"/>
              </p:ext>
            </p:extLst>
          </p:nvPr>
        </p:nvGraphicFramePr>
        <p:xfrm>
          <a:off x="1589573" y="54135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43782"/>
              </p:ext>
            </p:extLst>
          </p:nvPr>
        </p:nvGraphicFramePr>
        <p:xfrm>
          <a:off x="1589573" y="48801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7060" y="436711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4367114"/>
                <a:ext cx="16002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7060" y="489033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4890334"/>
                <a:ext cx="16002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7060" y="541355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5413554"/>
                <a:ext cx="16002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7060" y="6080202"/>
                <a:ext cx="8839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/>
                  <a:t> allows to </a:t>
                </a:r>
                <a:r>
                  <a:rPr lang="en-US" sz="3200" dirty="0" smtClean="0"/>
                  <a:t>recover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𝒇</m:t>
                    </m:r>
                    <m:r>
                      <a:rPr lang="en-US" sz="3200" b="1" i="1" dirty="0">
                        <a:latin typeface="Cambria Math"/>
                      </a:rPr>
                      <m:t>(</m:t>
                    </m:r>
                    <m:r>
                      <a:rPr lang="en-US" sz="3200" b="1" i="1" dirty="0">
                        <a:latin typeface="Cambria Math"/>
                      </a:rPr>
                      <m:t>𝒙</m:t>
                    </m:r>
                    <m:r>
                      <a:rPr lang="en-US" sz="3200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3200" dirty="0"/>
                  <a:t> bits of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6080202"/>
                <a:ext cx="8839200" cy="861774"/>
              </a:xfrm>
              <a:prstGeom prst="rect">
                <a:avLst/>
              </a:prstGeom>
              <a:blipFill rotWithShape="1">
                <a:blip r:embed="rId8"/>
                <a:stretch>
                  <a:fillRect t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38" y="2311928"/>
            <a:ext cx="3814043" cy="376827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2930" y="6080202"/>
            <a:ext cx="8798669" cy="62539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8" grpId="0"/>
      <p:bldP spid="15" grpId="0"/>
      <p:bldP spid="16" grpId="0"/>
      <p:bldP spid="17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Frequently Asked Questions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3058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Q: </a:t>
                </a:r>
                <a:r>
                  <a:rPr lang="en-US" dirty="0" smtClean="0"/>
                  <a:t>Why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updates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±1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lvl="1"/>
                <a:r>
                  <a:rPr lang="en-US" dirty="0" smtClean="0"/>
                  <a:t>Often </a:t>
                </a:r>
                <a:r>
                  <a:rPr lang="en-US" dirty="0" smtClean="0"/>
                  <a:t>doesn’t help if you know the sign </a:t>
                </a:r>
              </a:p>
              <a:p>
                <a:r>
                  <a:rPr lang="en-US" b="1" dirty="0" smtClean="0"/>
                  <a:t>Q: </a:t>
                </a:r>
                <a:r>
                  <a:rPr lang="en-US" dirty="0" smtClean="0"/>
                  <a:t>How to store random sets?</a:t>
                </a:r>
              </a:p>
              <a:p>
                <a:pPr lvl="1"/>
                <a:r>
                  <a:rPr lang="en-US" dirty="0" err="1" smtClean="0"/>
                  <a:t>Derandomize</a:t>
                </a:r>
                <a:r>
                  <a:rPr lang="en-US" dirty="0" smtClean="0"/>
                  <a:t> using Nisan’s PRG </a:t>
                </a:r>
                <a:r>
                  <a:rPr lang="mr-IN" dirty="0" smtClean="0"/>
                  <a:t>–</a:t>
                </a:r>
                <a:r>
                  <a:rPr lang="en-US" dirty="0" smtClean="0"/>
                  <a:t> extra O(log n) factor in space</a:t>
                </a:r>
              </a:p>
              <a:p>
                <a:r>
                  <a:rPr lang="en-US" b="1" dirty="0" smtClean="0"/>
                  <a:t>Q</a:t>
                </a:r>
                <a:r>
                  <a:rPr lang="en-US" b="1" dirty="0"/>
                  <a:t>: </a:t>
                </a:r>
                <a:r>
                  <a:rPr lang="en-US" dirty="0" smtClean="0"/>
                  <a:t>Some applications?</a:t>
                </a:r>
              </a:p>
              <a:p>
                <a:pPr lvl="1"/>
                <a:r>
                  <a:rPr lang="en-US" dirty="0" smtClean="0"/>
                  <a:t>Essentially all dynamic graph streaming algorithms can be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-sampling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sampling can be done optimally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-sketching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[Kapralov </a:t>
                </a:r>
                <a:r>
                  <a:rPr lang="en-US" dirty="0">
                    <a:solidFill>
                      <a:srgbClr val="0070C0"/>
                    </a:solidFill>
                  </a:rPr>
                  <a:t>et al. FOCS’17]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b="1" dirty="0" smtClean="0"/>
                  <a:t>Q:</a:t>
                </a:r>
                <a:r>
                  <a:rPr lang="en-US" dirty="0" smtClean="0"/>
                  <a:t> Why not allow </a:t>
                </a:r>
                <a:r>
                  <a:rPr lang="en-US" dirty="0" smtClean="0"/>
                  <a:t>to compute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𝒇</m:t>
                    </m:r>
                  </m:oMath>
                </a14:m>
                <a:r>
                  <a:rPr lang="en-US" dirty="0" smtClean="0"/>
                  <a:t> approximately?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Stay tuned</a:t>
                </a: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305800" cy="5181600"/>
              </a:xfrm>
              <a:blipFill rotWithShape="0">
                <a:blip r:embed="rId2"/>
                <a:stretch>
                  <a:fillRect l="-1542" t="-3059" r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2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152335</TotalTime>
  <Words>4273</Words>
  <Application>Microsoft Macintosh PowerPoint</Application>
  <PresentationFormat>On-screen Show (4:3)</PresentationFormat>
  <Paragraphs>426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Cambria Math</vt:lpstr>
      <vt:lpstr>Mangal</vt:lpstr>
      <vt:lpstr>Arial</vt:lpstr>
      <vt:lpstr>Office Theme</vt:lpstr>
      <vt:lpstr>Advances in Linear Sketching over Finite Fields</vt:lpstr>
      <vt:lpstr>F_2-Sketching</vt:lpstr>
      <vt:lpstr>Linear sketching over F_2</vt:lpstr>
      <vt:lpstr>Puzzle: Open Problem 78 on Sublinear.info</vt:lpstr>
      <vt:lpstr>Multi-player version</vt:lpstr>
      <vt:lpstr>Multi-player version over Z_p</vt:lpstr>
      <vt:lpstr>Motivation: Distributed Computing</vt:lpstr>
      <vt:lpstr>Motivation: Streaming</vt:lpstr>
      <vt:lpstr>Frequently Asked Questions</vt:lpstr>
      <vt:lpstr>Deterministic vs. Randomized</vt:lpstr>
      <vt:lpstr>Fourier Analysis</vt:lpstr>
      <vt:lpstr>“Main Characters” are Parities</vt:lpstr>
      <vt:lpstr>Fourier Dimension</vt:lpstr>
      <vt:lpstr>Deterministic Sketching and Noise</vt:lpstr>
      <vt:lpstr>How Randomization Handles Noise</vt:lpstr>
      <vt:lpstr>Randomized Sketching: Hardness</vt:lpstr>
      <vt:lpstr>Randomized Sketching: Hardness</vt:lpstr>
      <vt:lpstr>Approximate Fourier Dimension</vt:lpstr>
      <vt:lpstr>Sketching over Uniform Distribution +  Approximate Fourier Dimension</vt:lpstr>
      <vt:lpstr>1-way Communication Complexity of  XOR-functions</vt:lpstr>
      <vt:lpstr>Communication Complexity of  XOR-functions</vt:lpstr>
      <vt:lpstr>Deterministic 1-way Communication Complexity of XOR-functions</vt:lpstr>
      <vt:lpstr>1-way Communication Complexity of  XOR-functions</vt:lpstr>
      <vt:lpstr>R_ϵ^1 (f^+ )≈ R_ϵ^lin (f)? </vt:lpstr>
      <vt:lpstr>Distributional 1-way Communication under Uniform Distribution</vt:lpstr>
      <vt:lpstr>Communication for Uniform Distribution</vt:lpstr>
      <vt:lpstr>Application: Random Streams</vt:lpstr>
      <vt:lpstr>Approximate F_2-Sketching [Y.’17]</vt:lpstr>
      <vt:lpstr>Approximate F_2-Sketching [Y.’17]</vt:lpstr>
      <vt:lpstr>Approximate F_2-Sketching  of Valuation Functions [Y.,Zhou’18]</vt:lpstr>
      <vt:lpstr>Thanks! Questions?</vt:lpstr>
      <vt:lpstr>Sketching over Uniform Distribution</vt:lpstr>
      <vt:lpstr>D_ϵ^(1,U) and Approximate Fourier Dimension</vt:lpstr>
      <vt:lpstr>D_ϵ^(1,U) and Approximate Fourier Dimension</vt:lpstr>
      <vt:lpstr>D_ϵ^(1,U) and Approximate Fourier Dimension</vt:lpstr>
      <vt:lpstr>Example: Majority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Grigory</dc:creator>
  <cp:lastModifiedBy>Yaroslavtsev, Grigory</cp:lastModifiedBy>
  <cp:revision>145</cp:revision>
  <dcterms:created xsi:type="dcterms:W3CDTF">2016-06-28T16:21:30Z</dcterms:created>
  <dcterms:modified xsi:type="dcterms:W3CDTF">2018-10-17T18:07:55Z</dcterms:modified>
</cp:coreProperties>
</file>